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2" r:id="rId5"/>
  </p:sldMasterIdLst>
  <p:notesMasterIdLst>
    <p:notesMasterId r:id="rId31"/>
  </p:notesMasterIdLst>
  <p:handoutMasterIdLst>
    <p:handoutMasterId r:id="rId32"/>
  </p:handoutMasterIdLst>
  <p:sldIdLst>
    <p:sldId id="257" r:id="rId6"/>
    <p:sldId id="514" r:id="rId7"/>
    <p:sldId id="525" r:id="rId8"/>
    <p:sldId id="274" r:id="rId9"/>
    <p:sldId id="499" r:id="rId10"/>
    <p:sldId id="500" r:id="rId11"/>
    <p:sldId id="515" r:id="rId12"/>
    <p:sldId id="517" r:id="rId13"/>
    <p:sldId id="521" r:id="rId14"/>
    <p:sldId id="522" r:id="rId15"/>
    <p:sldId id="520" r:id="rId16"/>
    <p:sldId id="501" r:id="rId17"/>
    <p:sldId id="502" r:id="rId18"/>
    <p:sldId id="504" r:id="rId19"/>
    <p:sldId id="505" r:id="rId20"/>
    <p:sldId id="523" r:id="rId21"/>
    <p:sldId id="524" r:id="rId22"/>
    <p:sldId id="512" r:id="rId23"/>
    <p:sldId id="483" r:id="rId24"/>
    <p:sldId id="368" r:id="rId25"/>
    <p:sldId id="484" r:id="rId26"/>
    <p:sldId id="348" r:id="rId27"/>
    <p:sldId id="420" r:id="rId28"/>
    <p:sldId id="476" r:id="rId29"/>
    <p:sldId id="518" r:id="rId30"/>
  </p:sldIdLst>
  <p:sldSz cx="12192000" cy="6858000"/>
  <p:notesSz cx="6797675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Bordi Øvergaard" initials="NBØ" lastIdx="1" clrIdx="0">
    <p:extLst>
      <p:ext uri="{19B8F6BF-5375-455C-9EA6-DF929625EA0E}">
        <p15:presenceInfo xmlns:p15="http://schemas.microsoft.com/office/powerpoint/2012/main" userId="S-1-5-21-608862378-1626917456-406177805-31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Mørk stil 2 - utheving 5 / uthevin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emastil 1 - uthev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Lys stil 3 - utheving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ys stil 3 -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ys stil 1 - uthevin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ys stil 3 - utheving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iddels stil 4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Temastil 1 –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8" autoAdjust="0"/>
    <p:restoredTop sz="79027" autoAdjust="0"/>
  </p:normalViewPr>
  <p:slideViewPr>
    <p:cSldViewPr snapToGrid="0">
      <p:cViewPr varScale="1">
        <p:scale>
          <a:sx n="68" d="100"/>
          <a:sy n="68" d="100"/>
        </p:scale>
        <p:origin x="1262" y="67"/>
      </p:cViewPr>
      <p:guideLst/>
    </p:cSldViewPr>
  </p:slideViewPr>
  <p:outlineViewPr>
    <p:cViewPr>
      <p:scale>
        <a:sx n="33" d="100"/>
        <a:sy n="33" d="100"/>
      </p:scale>
      <p:origin x="0" y="-296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6"/>
    </p:cViewPr>
  </p:sorterViewPr>
  <p:notesViewPr>
    <p:cSldViewPr snapToGrid="0">
      <p:cViewPr varScale="1">
        <p:scale>
          <a:sx n="73" d="100"/>
          <a:sy n="73" d="100"/>
        </p:scale>
        <p:origin x="225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Diagram%20i%20Microsoft%20PowerPoint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b="1" dirty="0"/>
              <a:t>Bosatte</a:t>
            </a:r>
            <a:r>
              <a:rPr lang="nb-NO" b="1" baseline="0" dirty="0"/>
              <a:t> i</a:t>
            </a:r>
            <a:r>
              <a:rPr lang="nb-NO" b="1" dirty="0"/>
              <a:t>nnvandrere i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Personer!$A$6:$A$13</c:f>
              <c:strCache>
                <c:ptCount val="8"/>
                <c:pt idx="0">
                  <c:v>Europa</c:v>
                </c:pt>
                <c:pt idx="1">
                  <c:v>Afrika</c:v>
                </c:pt>
                <c:pt idx="2">
                  <c:v>Asia</c:v>
                </c:pt>
                <c:pt idx="3">
                  <c:v>Nord-Amerika</c:v>
                </c:pt>
                <c:pt idx="4">
                  <c:v>Latin-Amerika og Karibia</c:v>
                </c:pt>
                <c:pt idx="5">
                  <c:v>Oseania</c:v>
                </c:pt>
                <c:pt idx="6">
                  <c:v>Statsløse</c:v>
                </c:pt>
                <c:pt idx="7">
                  <c:v>Uoppgitt</c:v>
                </c:pt>
              </c:strCache>
            </c:strRef>
          </c:cat>
          <c:val>
            <c:numRef>
              <c:f>Personer!$B$6:$B$13</c:f>
              <c:numCache>
                <c:formatCode>0</c:formatCode>
                <c:ptCount val="8"/>
                <c:pt idx="0">
                  <c:v>1037</c:v>
                </c:pt>
                <c:pt idx="1">
                  <c:v>109</c:v>
                </c:pt>
                <c:pt idx="2">
                  <c:v>309</c:v>
                </c:pt>
                <c:pt idx="3">
                  <c:v>5</c:v>
                </c:pt>
                <c:pt idx="4">
                  <c:v>16</c:v>
                </c:pt>
                <c:pt idx="5">
                  <c:v>3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E-4E0F-8359-FB21E2705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8219984"/>
        <c:axId val="478220312"/>
      </c:barChart>
      <c:catAx>
        <c:axId val="47821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78220312"/>
        <c:crosses val="autoZero"/>
        <c:auto val="1"/>
        <c:lblAlgn val="ctr"/>
        <c:lblOffset val="100"/>
        <c:noMultiLvlLbl val="0"/>
      </c:catAx>
      <c:valAx>
        <c:axId val="478220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7821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Befolkning i Sør-Varanger fra år 2000 til 2050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Personer1!$B$12</c:f>
              <c:strCache>
                <c:ptCount val="1"/>
                <c:pt idx="0">
                  <c:v>Befolkning 2000-2023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Personer1!$C$11:$P$11</c:f>
              <c:strCache>
                <c:ptCount val="14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2025</c:v>
                </c:pt>
                <c:pt idx="9">
                  <c:v>2030</c:v>
                </c:pt>
                <c:pt idx="10">
                  <c:v>2035</c:v>
                </c:pt>
                <c:pt idx="11">
                  <c:v>2040</c:v>
                </c:pt>
                <c:pt idx="12">
                  <c:v>2045</c:v>
                </c:pt>
                <c:pt idx="13">
                  <c:v>2050</c:v>
                </c:pt>
              </c:strCache>
            </c:strRef>
          </c:cat>
          <c:val>
            <c:numRef>
              <c:f>Personer1!$C$12:$P$12</c:f>
              <c:numCache>
                <c:formatCode>0</c:formatCode>
                <c:ptCount val="14"/>
                <c:pt idx="0">
                  <c:v>9532</c:v>
                </c:pt>
                <c:pt idx="1">
                  <c:v>9463</c:v>
                </c:pt>
                <c:pt idx="2">
                  <c:v>9738</c:v>
                </c:pt>
                <c:pt idx="3">
                  <c:v>10221</c:v>
                </c:pt>
                <c:pt idx="4">
                  <c:v>10158</c:v>
                </c:pt>
                <c:pt idx="5">
                  <c:v>10103</c:v>
                </c:pt>
                <c:pt idx="6">
                  <c:v>9925</c:v>
                </c:pt>
                <c:pt idx="7">
                  <c:v>9858</c:v>
                </c:pt>
                <c:pt idx="8">
                  <c:v>9850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5B1-418A-8DCA-93B5920304B4}"/>
            </c:ext>
          </c:extLst>
        </c:ser>
        <c:ser>
          <c:idx val="1"/>
          <c:order val="1"/>
          <c:tx>
            <c:strRef>
              <c:f>Personer1!$B$13</c:f>
              <c:strCache>
                <c:ptCount val="1"/>
                <c:pt idx="0">
                  <c:v>Befolkning 2023-2050 (framskrevet)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Personer1!$C$11:$P$11</c:f>
              <c:strCache>
                <c:ptCount val="14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2025</c:v>
                </c:pt>
                <c:pt idx="9">
                  <c:v>2030</c:v>
                </c:pt>
                <c:pt idx="10">
                  <c:v>2035</c:v>
                </c:pt>
                <c:pt idx="11">
                  <c:v>2040</c:v>
                </c:pt>
                <c:pt idx="12">
                  <c:v>2045</c:v>
                </c:pt>
                <c:pt idx="13">
                  <c:v>2050</c:v>
                </c:pt>
              </c:strCache>
            </c:strRef>
          </c:cat>
          <c:val>
            <c:numRef>
              <c:f>Personer1!$C$13:$P$13</c:f>
              <c:numCache>
                <c:formatCode>General</c:formatCode>
                <c:ptCount val="14"/>
                <c:pt idx="8" formatCode="0">
                  <c:v>9850</c:v>
                </c:pt>
                <c:pt idx="9" formatCode="0">
                  <c:v>9880</c:v>
                </c:pt>
                <c:pt idx="10" formatCode="0">
                  <c:v>9980</c:v>
                </c:pt>
                <c:pt idx="11" formatCode="0">
                  <c:v>10066</c:v>
                </c:pt>
                <c:pt idx="12" formatCode="0">
                  <c:v>10100</c:v>
                </c:pt>
                <c:pt idx="13" formatCode="0">
                  <c:v>10087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5B1-418A-8DCA-93B592030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7535696"/>
        <c:axId val="407531776"/>
      </c:lineChart>
      <c:catAx>
        <c:axId val="407535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År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7531776"/>
        <c:crosses val="autoZero"/>
        <c:auto val="1"/>
        <c:lblAlgn val="ctr"/>
        <c:lblOffset val="100"/>
        <c:noMultiLvlLbl val="0"/>
      </c:catAx>
      <c:valAx>
        <c:axId val="407531776"/>
        <c:scaling>
          <c:orientation val="minMax"/>
          <c:min val="9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Befolkning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753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Kvartalsutvikling</a:t>
            </a:r>
            <a:r>
              <a:rPr lang="nb-NO" baseline="0"/>
              <a:t> </a:t>
            </a:r>
            <a:endParaRPr lang="nb-N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'[Diagram i Microsoft PowerPoint]Folketallet1'!$B$4:$O$4</c:f>
              <c:strCache>
                <c:ptCount val="14"/>
                <c:pt idx="0">
                  <c:v>2020K1</c:v>
                </c:pt>
                <c:pt idx="1">
                  <c:v>2020K2</c:v>
                </c:pt>
                <c:pt idx="2">
                  <c:v>2020K3</c:v>
                </c:pt>
                <c:pt idx="3">
                  <c:v>2020K4</c:v>
                </c:pt>
                <c:pt idx="4">
                  <c:v>2021K1</c:v>
                </c:pt>
                <c:pt idx="5">
                  <c:v>2021K2</c:v>
                </c:pt>
                <c:pt idx="6">
                  <c:v>2021K3</c:v>
                </c:pt>
                <c:pt idx="7">
                  <c:v>2021K4</c:v>
                </c:pt>
                <c:pt idx="8">
                  <c:v>2022K1</c:v>
                </c:pt>
                <c:pt idx="9">
                  <c:v>2022K2</c:v>
                </c:pt>
                <c:pt idx="10">
                  <c:v>2022K3</c:v>
                </c:pt>
                <c:pt idx="11">
                  <c:v>2022K4</c:v>
                </c:pt>
                <c:pt idx="12">
                  <c:v>2023K1</c:v>
                </c:pt>
                <c:pt idx="13">
                  <c:v>2023K2</c:v>
                </c:pt>
              </c:strCache>
            </c:strRef>
          </c:cat>
          <c:val>
            <c:numRef>
              <c:f>'[Diagram i Microsoft PowerPoint]Folketallet1'!$B$5:$O$5</c:f>
              <c:numCache>
                <c:formatCode>0</c:formatCode>
                <c:ptCount val="14"/>
                <c:pt idx="0">
                  <c:v>10158</c:v>
                </c:pt>
                <c:pt idx="1">
                  <c:v>10138</c:v>
                </c:pt>
                <c:pt idx="2">
                  <c:v>10101</c:v>
                </c:pt>
                <c:pt idx="3">
                  <c:v>10104</c:v>
                </c:pt>
                <c:pt idx="4">
                  <c:v>10103</c:v>
                </c:pt>
                <c:pt idx="5">
                  <c:v>10068</c:v>
                </c:pt>
                <c:pt idx="6">
                  <c:v>9982</c:v>
                </c:pt>
                <c:pt idx="7">
                  <c:v>9934</c:v>
                </c:pt>
                <c:pt idx="8">
                  <c:v>9925</c:v>
                </c:pt>
                <c:pt idx="9">
                  <c:v>9960</c:v>
                </c:pt>
                <c:pt idx="10">
                  <c:v>9895</c:v>
                </c:pt>
                <c:pt idx="11">
                  <c:v>9858</c:v>
                </c:pt>
                <c:pt idx="12">
                  <c:v>9850</c:v>
                </c:pt>
                <c:pt idx="13">
                  <c:v>9899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23-4A6F-BB20-47252A7BABF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650668456"/>
        <c:axId val="650668784"/>
      </c:lineChart>
      <c:catAx>
        <c:axId val="65066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50668784"/>
        <c:crosses val="autoZero"/>
        <c:auto val="1"/>
        <c:lblAlgn val="ctr"/>
        <c:lblOffset val="100"/>
        <c:noMultiLvlLbl val="0"/>
      </c:catAx>
      <c:valAx>
        <c:axId val="65066878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650668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/>
              <a:t>Befolkning i aldersgruppene 0-15 år og fra 67 år og eldre fra år 2000-2050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'[Diagram i Microsoft PowerPoint]Personer1'!$B$18</c:f>
              <c:strCache>
                <c:ptCount val="1"/>
                <c:pt idx="0">
                  <c:v>0-15 år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'[Diagram i Microsoft PowerPoint]Personer1'!$C$17:$P$17</c:f>
              <c:strCache>
                <c:ptCount val="14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2025</c:v>
                </c:pt>
                <c:pt idx="9">
                  <c:v>2030</c:v>
                </c:pt>
                <c:pt idx="10">
                  <c:v>2035</c:v>
                </c:pt>
                <c:pt idx="11">
                  <c:v>2040</c:v>
                </c:pt>
                <c:pt idx="12">
                  <c:v>2045</c:v>
                </c:pt>
                <c:pt idx="13">
                  <c:v>2050</c:v>
                </c:pt>
              </c:strCache>
            </c:strRef>
          </c:cat>
          <c:val>
            <c:numRef>
              <c:f>'[Diagram i Microsoft PowerPoint]Personer1'!$C$18:$P$18</c:f>
              <c:numCache>
                <c:formatCode>0</c:formatCode>
                <c:ptCount val="14"/>
                <c:pt idx="0">
                  <c:v>2035</c:v>
                </c:pt>
                <c:pt idx="1">
                  <c:v>2053</c:v>
                </c:pt>
                <c:pt idx="2">
                  <c:v>1960</c:v>
                </c:pt>
                <c:pt idx="3">
                  <c:v>1820</c:v>
                </c:pt>
                <c:pt idx="4">
                  <c:v>1653</c:v>
                </c:pt>
                <c:pt idx="5">
                  <c:v>1606</c:v>
                </c:pt>
                <c:pt idx="6">
                  <c:v>1547</c:v>
                </c:pt>
                <c:pt idx="7">
                  <c:v>1536</c:v>
                </c:pt>
                <c:pt idx="8">
                  <c:v>1471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FC-4976-83E0-3ADA425CE520}"/>
            </c:ext>
          </c:extLst>
        </c:ser>
        <c:ser>
          <c:idx val="1"/>
          <c:order val="1"/>
          <c:tx>
            <c:strRef>
              <c:f>'[Diagram i Microsoft PowerPoint]Personer1'!$B$19</c:f>
              <c:strCache>
                <c:ptCount val="1"/>
                <c:pt idx="0">
                  <c:v>0-15 år, framskrevet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'[Diagram i Microsoft PowerPoint]Personer1'!$C$17:$P$17</c:f>
              <c:strCache>
                <c:ptCount val="14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2025</c:v>
                </c:pt>
                <c:pt idx="9">
                  <c:v>2030</c:v>
                </c:pt>
                <c:pt idx="10">
                  <c:v>2035</c:v>
                </c:pt>
                <c:pt idx="11">
                  <c:v>2040</c:v>
                </c:pt>
                <c:pt idx="12">
                  <c:v>2045</c:v>
                </c:pt>
                <c:pt idx="13">
                  <c:v>2050</c:v>
                </c:pt>
              </c:strCache>
            </c:strRef>
          </c:cat>
          <c:val>
            <c:numRef>
              <c:f>'[Diagram i Microsoft PowerPoint]Personer1'!$C$19:$P$19</c:f>
              <c:numCache>
                <c:formatCode>General</c:formatCode>
                <c:ptCount val="14"/>
                <c:pt idx="8" formatCode="0">
                  <c:v>1471</c:v>
                </c:pt>
                <c:pt idx="9" formatCode="0">
                  <c:v>1488</c:v>
                </c:pt>
                <c:pt idx="10" formatCode="0">
                  <c:v>1548</c:v>
                </c:pt>
                <c:pt idx="11" formatCode="0">
                  <c:v>1581</c:v>
                </c:pt>
                <c:pt idx="12" formatCode="0">
                  <c:v>1574</c:v>
                </c:pt>
                <c:pt idx="13" formatCode="0">
                  <c:v>1549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FC-4976-83E0-3ADA425CE520}"/>
            </c:ext>
          </c:extLst>
        </c:ser>
        <c:ser>
          <c:idx val="2"/>
          <c:order val="2"/>
          <c:tx>
            <c:strRef>
              <c:f>'[Diagram i Microsoft PowerPoint]Personer1'!$B$20</c:f>
              <c:strCache>
                <c:ptCount val="1"/>
                <c:pt idx="0">
                  <c:v>67 år eller eldre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'[Diagram i Microsoft PowerPoint]Personer1'!$C$17:$P$17</c:f>
              <c:strCache>
                <c:ptCount val="14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2025</c:v>
                </c:pt>
                <c:pt idx="9">
                  <c:v>2030</c:v>
                </c:pt>
                <c:pt idx="10">
                  <c:v>2035</c:v>
                </c:pt>
                <c:pt idx="11">
                  <c:v>2040</c:v>
                </c:pt>
                <c:pt idx="12">
                  <c:v>2045</c:v>
                </c:pt>
                <c:pt idx="13">
                  <c:v>2050</c:v>
                </c:pt>
              </c:strCache>
            </c:strRef>
          </c:cat>
          <c:val>
            <c:numRef>
              <c:f>'[Diagram i Microsoft PowerPoint]Personer1'!$C$20:$P$20</c:f>
              <c:numCache>
                <c:formatCode>0</c:formatCode>
                <c:ptCount val="14"/>
                <c:pt idx="0">
                  <c:v>1238</c:v>
                </c:pt>
                <c:pt idx="1">
                  <c:v>1196</c:v>
                </c:pt>
                <c:pt idx="2">
                  <c:v>1270</c:v>
                </c:pt>
                <c:pt idx="3">
                  <c:v>1426</c:v>
                </c:pt>
                <c:pt idx="4">
                  <c:v>1610</c:v>
                </c:pt>
                <c:pt idx="5">
                  <c:v>1664</c:v>
                </c:pt>
                <c:pt idx="6">
                  <c:v>1692</c:v>
                </c:pt>
                <c:pt idx="7">
                  <c:v>1739</c:v>
                </c:pt>
                <c:pt idx="8">
                  <c:v>1806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CFC-4976-83E0-3ADA425CE520}"/>
            </c:ext>
          </c:extLst>
        </c:ser>
        <c:ser>
          <c:idx val="3"/>
          <c:order val="3"/>
          <c:tx>
            <c:strRef>
              <c:f>'[Diagram i Microsoft PowerPoint]Personer1'!$B$21</c:f>
              <c:strCache>
                <c:ptCount val="1"/>
                <c:pt idx="0">
                  <c:v>67 år eller eldre, framskrevet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'[Diagram i Microsoft PowerPoint]Personer1'!$C$17:$P$17</c:f>
              <c:strCache>
                <c:ptCount val="14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2025</c:v>
                </c:pt>
                <c:pt idx="9">
                  <c:v>2030</c:v>
                </c:pt>
                <c:pt idx="10">
                  <c:v>2035</c:v>
                </c:pt>
                <c:pt idx="11">
                  <c:v>2040</c:v>
                </c:pt>
                <c:pt idx="12">
                  <c:v>2045</c:v>
                </c:pt>
                <c:pt idx="13">
                  <c:v>2050</c:v>
                </c:pt>
              </c:strCache>
            </c:strRef>
          </c:cat>
          <c:val>
            <c:numRef>
              <c:f>'[Diagram i Microsoft PowerPoint]Personer1'!$C$21:$P$21</c:f>
              <c:numCache>
                <c:formatCode>General</c:formatCode>
                <c:ptCount val="14"/>
                <c:pt idx="8" formatCode="0">
                  <c:v>1806</c:v>
                </c:pt>
                <c:pt idx="9" formatCode="0">
                  <c:v>2028</c:v>
                </c:pt>
                <c:pt idx="10" formatCode="0">
                  <c:v>2279</c:v>
                </c:pt>
                <c:pt idx="11" formatCode="0">
                  <c:v>2515</c:v>
                </c:pt>
                <c:pt idx="12" formatCode="0">
                  <c:v>2591</c:v>
                </c:pt>
                <c:pt idx="13" formatCode="0">
                  <c:v>2580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CFC-4976-83E0-3ADA425CE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7069960"/>
        <c:axId val="544518504"/>
      </c:lineChart>
      <c:catAx>
        <c:axId val="547069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År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44518504"/>
        <c:crosses val="autoZero"/>
        <c:auto val="1"/>
        <c:lblAlgn val="ctr"/>
        <c:lblOffset val="100"/>
        <c:noMultiLvlLbl val="0"/>
      </c:catAx>
      <c:valAx>
        <c:axId val="544518504"/>
        <c:scaling>
          <c:orientation val="minMax"/>
          <c:max val="3000"/>
          <c:min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Befolkning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47069960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'Sheet 0'!$B$10</c:f>
              <c:strCache>
                <c:ptCount val="1"/>
                <c:pt idx="0">
                  <c:v>grunnskole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'Sheet 0'!$C$8:$AH$9</c:f>
              <c:strCach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</c:strCache>
            </c:strRef>
          </c:cat>
          <c:val>
            <c:numRef>
              <c:f>'Sheet 0'!$C$10:$AH$10</c:f>
              <c:numCache>
                <c:formatCode>General</c:formatCode>
                <c:ptCount val="32"/>
                <c:pt idx="0">
                  <c:v>30</c:v>
                </c:pt>
                <c:pt idx="1">
                  <c:v>31</c:v>
                </c:pt>
                <c:pt idx="2">
                  <c:v>32</c:v>
                </c:pt>
                <c:pt idx="3">
                  <c:v>32</c:v>
                </c:pt>
                <c:pt idx="4">
                  <c:v>31</c:v>
                </c:pt>
                <c:pt idx="5">
                  <c:v>31</c:v>
                </c:pt>
                <c:pt idx="6">
                  <c:v>31</c:v>
                </c:pt>
                <c:pt idx="7">
                  <c:v>32</c:v>
                </c:pt>
                <c:pt idx="8">
                  <c:v>30</c:v>
                </c:pt>
                <c:pt idx="9">
                  <c:v>29</c:v>
                </c:pt>
                <c:pt idx="10">
                  <c:v>27</c:v>
                </c:pt>
                <c:pt idx="11">
                  <c:v>25</c:v>
                </c:pt>
                <c:pt idx="12">
                  <c:v>24</c:v>
                </c:pt>
                <c:pt idx="13">
                  <c:v>22</c:v>
                </c:pt>
                <c:pt idx="14">
                  <c:v>21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19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21</c:v>
                </c:pt>
                <c:pt idx="24">
                  <c:v>21</c:v>
                </c:pt>
                <c:pt idx="25">
                  <c:v>22</c:v>
                </c:pt>
                <c:pt idx="26">
                  <c:v>23</c:v>
                </c:pt>
                <c:pt idx="27">
                  <c:v>22</c:v>
                </c:pt>
                <c:pt idx="28">
                  <c:v>24</c:v>
                </c:pt>
                <c:pt idx="29">
                  <c:v>25</c:v>
                </c:pt>
                <c:pt idx="30">
                  <c:v>26</c:v>
                </c:pt>
                <c:pt idx="31">
                  <c:v>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683-4594-9407-6C41A349DAEC}"/>
            </c:ext>
          </c:extLst>
        </c:ser>
        <c:ser>
          <c:idx val="1"/>
          <c:order val="1"/>
          <c:tx>
            <c:strRef>
              <c:f>'Sheet 0'!$B$11</c:f>
              <c:strCache>
                <c:ptCount val="1"/>
                <c:pt idx="0">
                  <c:v>videregående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'Sheet 0'!$C$8:$AH$9</c:f>
              <c:strCach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</c:strCache>
            </c:strRef>
          </c:cat>
          <c:val>
            <c:numRef>
              <c:f>'Sheet 0'!$C$11:$AH$11</c:f>
              <c:numCache>
                <c:formatCode>General</c:formatCode>
                <c:ptCount val="32"/>
                <c:pt idx="0">
                  <c:v>46</c:v>
                </c:pt>
                <c:pt idx="1">
                  <c:v>43</c:v>
                </c:pt>
                <c:pt idx="2">
                  <c:v>42</c:v>
                </c:pt>
                <c:pt idx="3">
                  <c:v>42</c:v>
                </c:pt>
                <c:pt idx="4">
                  <c:v>41</c:v>
                </c:pt>
                <c:pt idx="5">
                  <c:v>42</c:v>
                </c:pt>
                <c:pt idx="6">
                  <c:v>42</c:v>
                </c:pt>
                <c:pt idx="7">
                  <c:v>43</c:v>
                </c:pt>
                <c:pt idx="8">
                  <c:v>44</c:v>
                </c:pt>
                <c:pt idx="9">
                  <c:v>44</c:v>
                </c:pt>
                <c:pt idx="10">
                  <c:v>45</c:v>
                </c:pt>
                <c:pt idx="11">
                  <c:v>45</c:v>
                </c:pt>
                <c:pt idx="12">
                  <c:v>46</c:v>
                </c:pt>
                <c:pt idx="13">
                  <c:v>46</c:v>
                </c:pt>
                <c:pt idx="14">
                  <c:v>46</c:v>
                </c:pt>
                <c:pt idx="15">
                  <c:v>45</c:v>
                </c:pt>
                <c:pt idx="16">
                  <c:v>44</c:v>
                </c:pt>
                <c:pt idx="17">
                  <c:v>42</c:v>
                </c:pt>
                <c:pt idx="18">
                  <c:v>42</c:v>
                </c:pt>
                <c:pt idx="19">
                  <c:v>41</c:v>
                </c:pt>
                <c:pt idx="20">
                  <c:v>39</c:v>
                </c:pt>
                <c:pt idx="21">
                  <c:v>40</c:v>
                </c:pt>
                <c:pt idx="22">
                  <c:v>39</c:v>
                </c:pt>
                <c:pt idx="23">
                  <c:v>38</c:v>
                </c:pt>
                <c:pt idx="24">
                  <c:v>37</c:v>
                </c:pt>
                <c:pt idx="25">
                  <c:v>38</c:v>
                </c:pt>
                <c:pt idx="26">
                  <c:v>35</c:v>
                </c:pt>
                <c:pt idx="27">
                  <c:v>34</c:v>
                </c:pt>
                <c:pt idx="28">
                  <c:v>33</c:v>
                </c:pt>
                <c:pt idx="29">
                  <c:v>33</c:v>
                </c:pt>
                <c:pt idx="30">
                  <c:v>31</c:v>
                </c:pt>
                <c:pt idx="31">
                  <c:v>32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683-4594-9407-6C41A349DAEC}"/>
            </c:ext>
          </c:extLst>
        </c:ser>
        <c:ser>
          <c:idx val="2"/>
          <c:order val="2"/>
          <c:tx>
            <c:strRef>
              <c:f>'Sheet 0'!$B$12</c:f>
              <c:strCache>
                <c:ptCount val="1"/>
                <c:pt idx="0">
                  <c:v>universitet/ høgskole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'Sheet 0'!$C$8:$AH$9</c:f>
              <c:strCach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</c:strCache>
            </c:strRef>
          </c:cat>
          <c:val>
            <c:numRef>
              <c:f>'Sheet 0'!$C$12:$AH$12</c:f>
              <c:numCache>
                <c:formatCode>General</c:formatCode>
                <c:ptCount val="32"/>
                <c:pt idx="0">
                  <c:v>24</c:v>
                </c:pt>
                <c:pt idx="1">
                  <c:v>26</c:v>
                </c:pt>
                <c:pt idx="2">
                  <c:v>26</c:v>
                </c:pt>
                <c:pt idx="3">
                  <c:v>27</c:v>
                </c:pt>
                <c:pt idx="4">
                  <c:v>27</c:v>
                </c:pt>
                <c:pt idx="5">
                  <c:v>27</c:v>
                </c:pt>
                <c:pt idx="6">
                  <c:v>27</c:v>
                </c:pt>
                <c:pt idx="7">
                  <c:v>26</c:v>
                </c:pt>
                <c:pt idx="8">
                  <c:v>26</c:v>
                </c:pt>
                <c:pt idx="9">
                  <c:v>27</c:v>
                </c:pt>
                <c:pt idx="10">
                  <c:v>28</c:v>
                </c:pt>
                <c:pt idx="11">
                  <c:v>29</c:v>
                </c:pt>
                <c:pt idx="12">
                  <c:v>31</c:v>
                </c:pt>
                <c:pt idx="13">
                  <c:v>32</c:v>
                </c:pt>
                <c:pt idx="14">
                  <c:v>33</c:v>
                </c:pt>
                <c:pt idx="15">
                  <c:v>35</c:v>
                </c:pt>
                <c:pt idx="16">
                  <c:v>36</c:v>
                </c:pt>
                <c:pt idx="17">
                  <c:v>38</c:v>
                </c:pt>
                <c:pt idx="18">
                  <c:v>39</c:v>
                </c:pt>
                <c:pt idx="19">
                  <c:v>40</c:v>
                </c:pt>
                <c:pt idx="20">
                  <c:v>40</c:v>
                </c:pt>
                <c:pt idx="21">
                  <c:v>40</c:v>
                </c:pt>
                <c:pt idx="22">
                  <c:v>41</c:v>
                </c:pt>
                <c:pt idx="23">
                  <c:v>41</c:v>
                </c:pt>
                <c:pt idx="24">
                  <c:v>42</c:v>
                </c:pt>
                <c:pt idx="25">
                  <c:v>41</c:v>
                </c:pt>
                <c:pt idx="26">
                  <c:v>42</c:v>
                </c:pt>
                <c:pt idx="27">
                  <c:v>44</c:v>
                </c:pt>
                <c:pt idx="28">
                  <c:v>43</c:v>
                </c:pt>
                <c:pt idx="29">
                  <c:v>42</c:v>
                </c:pt>
                <c:pt idx="30">
                  <c:v>43</c:v>
                </c:pt>
                <c:pt idx="31">
                  <c:v>43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683-4594-9407-6C41A349D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9737504"/>
        <c:axId val="1129737832"/>
      </c:lineChart>
      <c:catAx>
        <c:axId val="112973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29737832"/>
        <c:crosses val="autoZero"/>
        <c:auto val="1"/>
        <c:lblAlgn val="ctr"/>
        <c:lblOffset val="100"/>
        <c:noMultiLvlLbl val="0"/>
      </c:catAx>
      <c:valAx>
        <c:axId val="1129737832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2973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'Sheet 0'!$B$10</c:f>
              <c:strCache>
                <c:ptCount val="1"/>
                <c:pt idx="0">
                  <c:v>grunnskole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'Sheet 0'!$C$8:$AH$9</c:f>
              <c:strCach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</c:strCache>
            </c:strRef>
          </c:cat>
          <c:val>
            <c:numRef>
              <c:f>'Sheet 0'!$C$10:$AH$10</c:f>
              <c:numCache>
                <c:formatCode>General</c:formatCode>
                <c:ptCount val="32"/>
                <c:pt idx="0">
                  <c:v>30</c:v>
                </c:pt>
                <c:pt idx="1">
                  <c:v>31</c:v>
                </c:pt>
                <c:pt idx="2">
                  <c:v>32</c:v>
                </c:pt>
                <c:pt idx="3">
                  <c:v>32</c:v>
                </c:pt>
                <c:pt idx="4">
                  <c:v>31</c:v>
                </c:pt>
                <c:pt idx="5">
                  <c:v>31</c:v>
                </c:pt>
                <c:pt idx="6">
                  <c:v>31</c:v>
                </c:pt>
                <c:pt idx="7">
                  <c:v>32</c:v>
                </c:pt>
                <c:pt idx="8">
                  <c:v>30</c:v>
                </c:pt>
                <c:pt idx="9">
                  <c:v>29</c:v>
                </c:pt>
                <c:pt idx="10">
                  <c:v>27</c:v>
                </c:pt>
                <c:pt idx="11">
                  <c:v>25</c:v>
                </c:pt>
                <c:pt idx="12">
                  <c:v>24</c:v>
                </c:pt>
                <c:pt idx="13">
                  <c:v>22</c:v>
                </c:pt>
                <c:pt idx="14">
                  <c:v>21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19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21</c:v>
                </c:pt>
                <c:pt idx="24">
                  <c:v>21</c:v>
                </c:pt>
                <c:pt idx="25">
                  <c:v>22</c:v>
                </c:pt>
                <c:pt idx="26">
                  <c:v>23</c:v>
                </c:pt>
                <c:pt idx="27">
                  <c:v>22</c:v>
                </c:pt>
                <c:pt idx="28">
                  <c:v>24</c:v>
                </c:pt>
                <c:pt idx="29">
                  <c:v>25</c:v>
                </c:pt>
                <c:pt idx="30">
                  <c:v>26</c:v>
                </c:pt>
                <c:pt idx="31">
                  <c:v>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683-4594-9407-6C41A349DAEC}"/>
            </c:ext>
          </c:extLst>
        </c:ser>
        <c:ser>
          <c:idx val="1"/>
          <c:order val="1"/>
          <c:tx>
            <c:strRef>
              <c:f>'Sheet 0'!$B$11</c:f>
              <c:strCache>
                <c:ptCount val="1"/>
                <c:pt idx="0">
                  <c:v>videregående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'Sheet 0'!$C$8:$AH$9</c:f>
              <c:strCach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</c:strCache>
            </c:strRef>
          </c:cat>
          <c:val>
            <c:numRef>
              <c:f>'Sheet 0'!$C$11:$AH$11</c:f>
              <c:numCache>
                <c:formatCode>General</c:formatCode>
                <c:ptCount val="32"/>
                <c:pt idx="0">
                  <c:v>46</c:v>
                </c:pt>
                <c:pt idx="1">
                  <c:v>43</c:v>
                </c:pt>
                <c:pt idx="2">
                  <c:v>42</c:v>
                </c:pt>
                <c:pt idx="3">
                  <c:v>42</c:v>
                </c:pt>
                <c:pt idx="4">
                  <c:v>41</c:v>
                </c:pt>
                <c:pt idx="5">
                  <c:v>42</c:v>
                </c:pt>
                <c:pt idx="6">
                  <c:v>42</c:v>
                </c:pt>
                <c:pt idx="7">
                  <c:v>43</c:v>
                </c:pt>
                <c:pt idx="8">
                  <c:v>44</c:v>
                </c:pt>
                <c:pt idx="9">
                  <c:v>44</c:v>
                </c:pt>
                <c:pt idx="10">
                  <c:v>45</c:v>
                </c:pt>
                <c:pt idx="11">
                  <c:v>45</c:v>
                </c:pt>
                <c:pt idx="12">
                  <c:v>46</c:v>
                </c:pt>
                <c:pt idx="13">
                  <c:v>46</c:v>
                </c:pt>
                <c:pt idx="14">
                  <c:v>46</c:v>
                </c:pt>
                <c:pt idx="15">
                  <c:v>45</c:v>
                </c:pt>
                <c:pt idx="16">
                  <c:v>44</c:v>
                </c:pt>
                <c:pt idx="17">
                  <c:v>42</c:v>
                </c:pt>
                <c:pt idx="18">
                  <c:v>42</c:v>
                </c:pt>
                <c:pt idx="19">
                  <c:v>41</c:v>
                </c:pt>
                <c:pt idx="20">
                  <c:v>39</c:v>
                </c:pt>
                <c:pt idx="21">
                  <c:v>40</c:v>
                </c:pt>
                <c:pt idx="22">
                  <c:v>39</c:v>
                </c:pt>
                <c:pt idx="23">
                  <c:v>38</c:v>
                </c:pt>
                <c:pt idx="24">
                  <c:v>37</c:v>
                </c:pt>
                <c:pt idx="25">
                  <c:v>38</c:v>
                </c:pt>
                <c:pt idx="26">
                  <c:v>35</c:v>
                </c:pt>
                <c:pt idx="27">
                  <c:v>34</c:v>
                </c:pt>
                <c:pt idx="28">
                  <c:v>33</c:v>
                </c:pt>
                <c:pt idx="29">
                  <c:v>33</c:v>
                </c:pt>
                <c:pt idx="30">
                  <c:v>31</c:v>
                </c:pt>
                <c:pt idx="31">
                  <c:v>32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683-4594-9407-6C41A349DAEC}"/>
            </c:ext>
          </c:extLst>
        </c:ser>
        <c:ser>
          <c:idx val="2"/>
          <c:order val="2"/>
          <c:tx>
            <c:strRef>
              <c:f>'Sheet 0'!$B$12</c:f>
              <c:strCache>
                <c:ptCount val="1"/>
                <c:pt idx="0">
                  <c:v>universitet/ høgskole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'Sheet 0'!$C$8:$AH$9</c:f>
              <c:strCach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</c:strCache>
            </c:strRef>
          </c:cat>
          <c:val>
            <c:numRef>
              <c:f>'Sheet 0'!$C$12:$AH$12</c:f>
              <c:numCache>
                <c:formatCode>General</c:formatCode>
                <c:ptCount val="32"/>
                <c:pt idx="0">
                  <c:v>24</c:v>
                </c:pt>
                <c:pt idx="1">
                  <c:v>26</c:v>
                </c:pt>
                <c:pt idx="2">
                  <c:v>26</c:v>
                </c:pt>
                <c:pt idx="3">
                  <c:v>27</c:v>
                </c:pt>
                <c:pt idx="4">
                  <c:v>27</c:v>
                </c:pt>
                <c:pt idx="5">
                  <c:v>27</c:v>
                </c:pt>
                <c:pt idx="6">
                  <c:v>27</c:v>
                </c:pt>
                <c:pt idx="7">
                  <c:v>26</c:v>
                </c:pt>
                <c:pt idx="8">
                  <c:v>26</c:v>
                </c:pt>
                <c:pt idx="9">
                  <c:v>27</c:v>
                </c:pt>
                <c:pt idx="10">
                  <c:v>28</c:v>
                </c:pt>
                <c:pt idx="11">
                  <c:v>29</c:v>
                </c:pt>
                <c:pt idx="12">
                  <c:v>31</c:v>
                </c:pt>
                <c:pt idx="13">
                  <c:v>32</c:v>
                </c:pt>
                <c:pt idx="14">
                  <c:v>33</c:v>
                </c:pt>
                <c:pt idx="15">
                  <c:v>35</c:v>
                </c:pt>
                <c:pt idx="16">
                  <c:v>36</c:v>
                </c:pt>
                <c:pt idx="17">
                  <c:v>38</c:v>
                </c:pt>
                <c:pt idx="18">
                  <c:v>39</c:v>
                </c:pt>
                <c:pt idx="19">
                  <c:v>40</c:v>
                </c:pt>
                <c:pt idx="20">
                  <c:v>40</c:v>
                </c:pt>
                <c:pt idx="21">
                  <c:v>40</c:v>
                </c:pt>
                <c:pt idx="22">
                  <c:v>41</c:v>
                </c:pt>
                <c:pt idx="23">
                  <c:v>41</c:v>
                </c:pt>
                <c:pt idx="24">
                  <c:v>42</c:v>
                </c:pt>
                <c:pt idx="25">
                  <c:v>41</c:v>
                </c:pt>
                <c:pt idx="26">
                  <c:v>42</c:v>
                </c:pt>
                <c:pt idx="27">
                  <c:v>44</c:v>
                </c:pt>
                <c:pt idx="28">
                  <c:v>43</c:v>
                </c:pt>
                <c:pt idx="29">
                  <c:v>42</c:v>
                </c:pt>
                <c:pt idx="30">
                  <c:v>43</c:v>
                </c:pt>
                <c:pt idx="31">
                  <c:v>43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683-4594-9407-6C41A349D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9737504"/>
        <c:axId val="1129737832"/>
      </c:lineChart>
      <c:catAx>
        <c:axId val="112973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29737832"/>
        <c:crosses val="autoZero"/>
        <c:auto val="1"/>
        <c:lblAlgn val="ctr"/>
        <c:lblOffset val="100"/>
        <c:noMultiLvlLbl val="0"/>
      </c:catAx>
      <c:valAx>
        <c:axId val="1129737832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2973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r">
              <a:defRPr sz="1200"/>
            </a:lvl1pPr>
          </a:lstStyle>
          <a:p>
            <a:fld id="{96AA3006-E25A-446C-B8A3-01591D4C3B7C}" type="datetimeFigureOut">
              <a:rPr lang="nb-NO" smtClean="0"/>
              <a:t>30.10.2023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30094"/>
            <a:ext cx="2945659" cy="498135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4"/>
            <a:ext cx="2945659" cy="498135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r">
              <a:defRPr sz="1200"/>
            </a:lvl1pPr>
          </a:lstStyle>
          <a:p>
            <a:fld id="{C442A90C-3F98-49CC-9D98-9ADF609087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9375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r">
              <a:defRPr sz="1200"/>
            </a:lvl1pPr>
          </a:lstStyle>
          <a:p>
            <a:fld id="{D25D4EF1-3590-44AF-9820-23F1496898E5}" type="datetimeFigureOut">
              <a:rPr lang="nb-NO" smtClean="0"/>
              <a:t>30.10.2023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5" tIns="46227" rIns="92455" bIns="46227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2455" tIns="46227" rIns="92455" bIns="46227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4"/>
            <a:ext cx="2945659" cy="498135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4"/>
            <a:ext cx="2945659" cy="498135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r">
              <a:defRPr sz="1200"/>
            </a:lvl1pPr>
          </a:lstStyle>
          <a:p>
            <a:fld id="{951024F9-DBC7-410C-8273-BF03FDA1F1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1369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6144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1677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5788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550">
              <a:defRPr/>
            </a:pPr>
            <a:fld id="{39F89A0F-CD65-49FA-B7D4-F237ACC9A617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24550">
                <a:defRPr/>
              </a:pPr>
              <a:t>12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2275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6604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719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3301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0015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3301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848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4022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0245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8295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8480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7659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3280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043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328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0581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20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165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100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024F9-DBC7-410C-8273-BF03FDA1F1A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238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443-9F1D-4345-A3C8-C9BDEBF9F501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082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2785" y="549276"/>
            <a:ext cx="10164233" cy="1008063"/>
          </a:xfrm>
        </p:spPr>
        <p:txBody>
          <a:bodyPr/>
          <a:lstStyle>
            <a:lvl1pPr>
              <a:defRPr sz="5000"/>
            </a:lvl1pPr>
          </a:lstStyle>
          <a:p>
            <a:r>
              <a:rPr lang="nb-NO" altLang="en-US"/>
              <a:t>Klikk for å redigere tittelstil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71133" y="2133601"/>
            <a:ext cx="8737600" cy="3382963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nb-NO" altLang="en-US"/>
              <a:t>Klikk for å redigere undertittelstil i malen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0F195DC9-EDEE-4672-9D5B-E27E87A71269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Kommunedirektør 27.10.23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703" name="Freeform 7"/>
          <p:cNvSpPr>
            <a:spLocks noChangeArrowheads="1"/>
          </p:cNvSpPr>
          <p:nvPr/>
        </p:nvSpPr>
        <p:spPr bwMode="auto">
          <a:xfrm>
            <a:off x="814917" y="333375"/>
            <a:ext cx="105664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defTabSz="457200"/>
            <a:endParaRPr lang="nb-NO">
              <a:solidFill>
                <a:srgbClr val="000000"/>
              </a:solidFill>
            </a:endParaRP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1871134" y="5876925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/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2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6DBFB0-541B-4AC1-B49E-28A7823849C3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9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54017" y="549276"/>
            <a:ext cx="2743200" cy="53943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4417" y="549276"/>
            <a:ext cx="8026400" cy="53943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21B1AD-7C17-4810-B296-8B3A37ED82C7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62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2785" y="549276"/>
            <a:ext cx="10164233" cy="1008063"/>
          </a:xfrm>
        </p:spPr>
        <p:txBody>
          <a:bodyPr/>
          <a:lstStyle>
            <a:lvl1pPr>
              <a:defRPr sz="5000"/>
            </a:lvl1pPr>
          </a:lstStyle>
          <a:p>
            <a:r>
              <a:rPr lang="nb-NO" altLang="en-US"/>
              <a:t>Klikk for å redigere tittelstil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71133" y="2133601"/>
            <a:ext cx="8737600" cy="3382963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nb-NO" altLang="en-US"/>
              <a:t>Klikk for å redigere undertittelstil i malen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93E83E71-6FF9-483A-9D16-D631B6F726AB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Kommunedirektør 27.10.23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703" name="Freeform 7"/>
          <p:cNvSpPr>
            <a:spLocks noChangeArrowheads="1"/>
          </p:cNvSpPr>
          <p:nvPr/>
        </p:nvSpPr>
        <p:spPr bwMode="auto">
          <a:xfrm>
            <a:off x="814917" y="333375"/>
            <a:ext cx="105664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defTabSz="457200"/>
            <a:endParaRPr lang="nb-NO">
              <a:solidFill>
                <a:srgbClr val="000000"/>
              </a:solidFill>
            </a:endParaRP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1871134" y="5876925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/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2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451CAB-81CC-476F-A665-FCFE84151EA6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56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566CB-3D82-4614-B19E-AEC434B8835C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66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314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314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49C09D-F281-4F05-A925-7E7FC1D32E82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49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578F11-4BDD-4A7A-9E0A-E326540981A5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50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9F5F8A-2BE5-40E7-ADDE-89430EFF0AE7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19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F956DA-E178-4032-B6AA-BC068DE22D8B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70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2C47EC-EAD3-4799-B15E-9A871355A2CB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640C7D-98A1-41EE-B23E-C6A1DAC3E700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76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34F79C-7180-4FC8-8488-F39434AC6FC8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4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767225-DBEF-4F50-B6BE-79A0A9D09860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03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54017" y="549276"/>
            <a:ext cx="2743200" cy="53943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4417" y="549276"/>
            <a:ext cx="8026400" cy="53943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44EE0B-BAEE-42A6-9BD0-0337F5F4A6A1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6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0D4FC7-8977-49B0-8CE1-BB4606181A85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1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314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314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017377-823F-4491-9225-5FC6E805886A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1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1CD9CC-F149-479C-B2B2-8DC53E05AAD3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9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40EC6A-6376-4D70-B0E2-438042170288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0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9F7BD7-E0F5-4234-953E-2D854666EDB9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3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881211-5D56-4B44-86F0-6634A7E1CC01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C8A1D4-B073-4300-A091-028BFA0ADAC7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8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549275"/>
            <a:ext cx="1097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/>
              <a:t>Klikk for å redigere tittelstil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/>
              <a:t>Klikk for å redigere tekststiler i malen</a:t>
            </a:r>
          </a:p>
          <a:p>
            <a:pPr lvl="1"/>
            <a:r>
              <a:rPr lang="nb-NO" altLang="en-US"/>
              <a:t>Andre nivå</a:t>
            </a:r>
          </a:p>
          <a:p>
            <a:pPr lvl="2"/>
            <a:r>
              <a:rPr lang="nb-NO" altLang="en-US"/>
              <a:t>Tredje nivå</a:t>
            </a:r>
          </a:p>
          <a:p>
            <a:pPr lvl="3"/>
            <a:r>
              <a:rPr lang="nb-NO" altLang="en-US"/>
              <a:t>Fjerde nivå</a:t>
            </a:r>
          </a:p>
          <a:p>
            <a:pPr lvl="4"/>
            <a:r>
              <a:rPr lang="nb-NO" altLang="en-US"/>
              <a:t>Femte nivå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defTabSz="457200"/>
            <a:fld id="{2CD15513-23E0-4EC4-8DDE-8222B05AE777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A0A70"/>
                </a:solidFill>
                <a:latin typeface="+mj-lt"/>
              </a:defRPr>
            </a:lvl1pPr>
          </a:lstStyle>
          <a:p>
            <a:pPr defTabSz="457200"/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defTabSz="457200"/>
            <a:fld id="{D57F1E4F-1CFF-5643-939E-217C01CDF565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679" name="Freeform 7"/>
          <p:cNvSpPr>
            <a:spLocks noChangeArrowheads="1"/>
          </p:cNvSpPr>
          <p:nvPr/>
        </p:nvSpPr>
        <p:spPr bwMode="auto">
          <a:xfrm>
            <a:off x="527051" y="476250"/>
            <a:ext cx="109728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defTabSz="457200"/>
            <a:endParaRPr lang="nb-NO">
              <a:solidFill>
                <a:srgbClr val="000000"/>
              </a:solidFill>
            </a:endParaRP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/>
            <a:endParaRPr lang="nb-NO">
              <a:solidFill>
                <a:srgbClr val="000000"/>
              </a:solidFill>
            </a:endParaRPr>
          </a:p>
        </p:txBody>
      </p:sp>
      <p:pic>
        <p:nvPicPr>
          <p:cNvPr id="28681" name="Picture 9" descr="sor-varanger-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2284" y="5876925"/>
            <a:ext cx="558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754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549275"/>
            <a:ext cx="1097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/>
              <a:t>Klikk for å redigere tittelstil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/>
              <a:t>Klikk for å redigere tekststiler i malen</a:t>
            </a:r>
          </a:p>
          <a:p>
            <a:pPr lvl="1"/>
            <a:r>
              <a:rPr lang="nb-NO" altLang="en-US"/>
              <a:t>Andre nivå</a:t>
            </a:r>
          </a:p>
          <a:p>
            <a:pPr lvl="2"/>
            <a:r>
              <a:rPr lang="nb-NO" altLang="en-US"/>
              <a:t>Tredje nivå</a:t>
            </a:r>
          </a:p>
          <a:p>
            <a:pPr lvl="3"/>
            <a:r>
              <a:rPr lang="nb-NO" altLang="en-US"/>
              <a:t>Fjerde nivå</a:t>
            </a:r>
          </a:p>
          <a:p>
            <a:pPr lvl="4"/>
            <a:r>
              <a:rPr lang="nb-NO" altLang="en-US"/>
              <a:t>Femte nivå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defTabSz="457200"/>
            <a:fld id="{5F3220C5-9F1B-4BA2-99ED-D53F9B5AF619}" type="datetime1">
              <a:rPr lang="en-US" smtClean="0">
                <a:solidFill>
                  <a:srgbClr val="000000"/>
                </a:solidFill>
              </a:rPr>
              <a:t>10/30/2023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A0A70"/>
                </a:solidFill>
                <a:latin typeface="+mj-lt"/>
              </a:defRPr>
            </a:lvl1pPr>
          </a:lstStyle>
          <a:p>
            <a:pPr defTabSz="457200"/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defTabSz="457200"/>
            <a:fld id="{D57F1E4F-1CFF-5643-939E-217C01CDF565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679" name="Freeform 7"/>
          <p:cNvSpPr>
            <a:spLocks noChangeArrowheads="1"/>
          </p:cNvSpPr>
          <p:nvPr/>
        </p:nvSpPr>
        <p:spPr bwMode="auto">
          <a:xfrm>
            <a:off x="527051" y="476250"/>
            <a:ext cx="109728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defTabSz="457200"/>
            <a:endParaRPr lang="nb-NO">
              <a:solidFill>
                <a:srgbClr val="000000"/>
              </a:solidFill>
            </a:endParaRP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/>
            <a:endParaRPr lang="nb-NO">
              <a:solidFill>
                <a:srgbClr val="000000"/>
              </a:solidFill>
            </a:endParaRPr>
          </a:p>
        </p:txBody>
      </p:sp>
      <p:pic>
        <p:nvPicPr>
          <p:cNvPr id="28681" name="Picture 9" descr="sor-varanger-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2284" y="5876925"/>
            <a:ext cx="558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160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A0A7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chart" Target="../charts/chart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cid:5F66DE83-4205-4A0E-ABAE-C796D23E1B6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30" y="1602172"/>
            <a:ext cx="7765588" cy="237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E28B7118-E72E-46BD-AA5E-0501DB4F15C7}"/>
              </a:ext>
            </a:extLst>
          </p:cNvPr>
          <p:cNvSpPr txBox="1"/>
          <p:nvPr/>
        </p:nvSpPr>
        <p:spPr>
          <a:xfrm>
            <a:off x="3161655" y="4094167"/>
            <a:ext cx="745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- en grensesprengende kommune 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EBDA241-95EC-431E-8438-7C023761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29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C3CE7E-4428-424A-A9FD-77992C9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Planlegging skal ivareta mange forhold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EDB273F4-687A-4B85-B5CF-95389E89EB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26645" y="1448152"/>
            <a:ext cx="3383370" cy="4314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8AE67111-DF49-483A-8008-B29350175F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94964" y="1448151"/>
            <a:ext cx="4422076" cy="4314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5C5F50-77E6-4801-AF4D-879AC671F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1026" name="Picture 2" descr="Kronen holder seg svak – E24">
            <a:extLst>
              <a:ext uri="{FF2B5EF4-FFF2-40B4-BE49-F238E27FC236}">
                <a16:creationId xmlns:a16="http://schemas.microsoft.com/office/drawing/2014/main" id="{CC9F3C69-1D1B-4EF7-A8EF-1831B89AF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6859">
            <a:off x="4264514" y="2446351"/>
            <a:ext cx="2973363" cy="19828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930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943506-223E-4EEA-8048-8DE59A98E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Hvem planlegger vi for ?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F0C3A80-9519-4296-842E-FBFF71E7E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4783" y="1332141"/>
            <a:ext cx="2471229" cy="1455388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C1593F-4333-4BE2-A785-1FEC7D7C1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3D58257-38D3-4B55-B172-6E286C89C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58" y="3228505"/>
            <a:ext cx="3860800" cy="232385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F98AED3-67C2-4BE8-8C6F-9BDEE129C3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2166187"/>
              </p:ext>
            </p:extLst>
          </p:nvPr>
        </p:nvGraphicFramePr>
        <p:xfrm>
          <a:off x="5599744" y="1370489"/>
          <a:ext cx="4055449" cy="245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Bilde 13">
            <a:extLst>
              <a:ext uri="{FF2B5EF4-FFF2-40B4-BE49-F238E27FC236}">
                <a16:creationId xmlns:a16="http://schemas.microsoft.com/office/drawing/2014/main" id="{D16AB3A7-47E4-4B67-B627-8F606523E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9743" y="4106516"/>
            <a:ext cx="4055449" cy="14920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3718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Demografiutviklingen 2000-2050</a:t>
            </a:r>
            <a:br>
              <a:rPr lang="nb-NO" dirty="0"/>
            </a:br>
            <a:r>
              <a:rPr lang="nb-NO" dirty="0"/>
              <a:t> 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Kommunedirektør 27.10.23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9354660" y="6248400"/>
            <a:ext cx="244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Kilde: SSB</a:t>
            </a:r>
          </a:p>
        </p:txBody>
      </p:sp>
      <p:graphicFrame>
        <p:nvGraphicFramePr>
          <p:cNvPr id="8" name="Plassholder for innhold 7">
            <a:extLst>
              <a:ext uri="{FF2B5EF4-FFF2-40B4-BE49-F238E27FC236}">
                <a16:creationId xmlns:a16="http://schemas.microsoft.com/office/drawing/2014/main" id="{35E76A04-AAFB-4EF1-82DE-9DFE5F8401A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19775" y="1611847"/>
          <a:ext cx="7206625" cy="3970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98C8ED8-C259-4ECE-BB50-9010B0BC14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265164"/>
              </p:ext>
            </p:extLst>
          </p:nvPr>
        </p:nvGraphicFramePr>
        <p:xfrm>
          <a:off x="8026400" y="2714535"/>
          <a:ext cx="3747912" cy="2354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29433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FDCA6D-0DEA-4A15-B40A-B10AB9367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Demografiutfordringen 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971236D-ED83-4BCA-A41B-C93A00A5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F5DF2470-CEEA-410C-9F5E-89EB8A9451B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3888" y="1628775"/>
          <a:ext cx="10972800" cy="431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1969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BB3EA4-5B16-45C8-A6C1-8799D65A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Demografidilemma – arbeidskraftsbehov  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DE0970-E42B-4303-8BB8-C702B46C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B80782-0E90-4D41-ABBD-EF378C3CE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3" y="1815205"/>
            <a:ext cx="4799542" cy="280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90A7726-D962-4451-8F04-CD9C171D5166}"/>
              </a:ext>
            </a:extLst>
          </p:cNvPr>
          <p:cNvSpPr txBox="1"/>
          <p:nvPr/>
        </p:nvSpPr>
        <p:spPr>
          <a:xfrm>
            <a:off x="1216025" y="1539875"/>
            <a:ext cx="388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Landet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50886B5-FEB6-42E8-9CCB-BD9D279A8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512" y="1648663"/>
            <a:ext cx="4905845" cy="270952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B7AE66B-B519-4748-9A74-05865703F1DC}"/>
              </a:ext>
            </a:extLst>
          </p:cNvPr>
          <p:cNvSpPr txBox="1"/>
          <p:nvPr/>
        </p:nvSpPr>
        <p:spPr>
          <a:xfrm>
            <a:off x="7160217" y="1347498"/>
            <a:ext cx="129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SVK</a:t>
            </a:r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BC2814FF-B958-4CC8-8D11-670540B2E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98172" y="4506366"/>
            <a:ext cx="4144459" cy="155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28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B70758-32A3-41A2-891A-D9BCCE7AB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29" y="481902"/>
            <a:ext cx="10972800" cy="990600"/>
          </a:xfrm>
        </p:spPr>
        <p:txBody>
          <a:bodyPr/>
          <a:lstStyle/>
          <a:p>
            <a:r>
              <a:rPr lang="nb-NO" sz="2400" dirty="0"/>
              <a:t>Andel (prosent) av innbyggere 30-39 år fordelt på høyeste utdanningsnivå. 1990-2021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30A3CA4-EDED-4546-8439-39835B47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E572AC07-6423-204F-F239-69507387008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3888" y="1628776"/>
          <a:ext cx="8365129" cy="430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BFF1A131-A667-4ED4-A032-B58100F804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41143" y="977202"/>
          <a:ext cx="4834928" cy="1142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1988">
                  <a:extLst>
                    <a:ext uri="{9D8B030D-6E8A-4147-A177-3AD203B41FA5}">
                      <a16:colId xmlns:a16="http://schemas.microsoft.com/office/drawing/2014/main" val="2268454612"/>
                    </a:ext>
                  </a:extLst>
                </a:gridCol>
                <a:gridCol w="715962">
                  <a:extLst>
                    <a:ext uri="{9D8B030D-6E8A-4147-A177-3AD203B41FA5}">
                      <a16:colId xmlns:a16="http://schemas.microsoft.com/office/drawing/2014/main" val="2898211288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999352972"/>
                    </a:ext>
                  </a:extLst>
                </a:gridCol>
                <a:gridCol w="923328">
                  <a:extLst>
                    <a:ext uri="{9D8B030D-6E8A-4147-A177-3AD203B41FA5}">
                      <a16:colId xmlns:a16="http://schemas.microsoft.com/office/drawing/2014/main" val="3152644389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Landet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Troms og Finnmark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Sør-V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71084018"/>
                  </a:ext>
                </a:extLst>
              </a:tr>
              <a:tr h="264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Grunnskole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20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24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26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26620434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Videregående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30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31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32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4665527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Universitet/ høgskole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50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46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43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32315669"/>
                  </a:ext>
                </a:extLst>
              </a:tr>
            </a:tbl>
          </a:graphicData>
        </a:graphic>
      </p:graphicFrame>
      <p:pic>
        <p:nvPicPr>
          <p:cNvPr id="7" name="Bilde 6" descr="Et bilde som inneholder tekst, Font, diagram, line&#10;&#10;Automatisk generert beskrivelse">
            <a:extLst>
              <a:ext uri="{FF2B5EF4-FFF2-40B4-BE49-F238E27FC236}">
                <a16:creationId xmlns:a16="http://schemas.microsoft.com/office/drawing/2014/main" id="{AA2295C7-CDC2-42D7-8519-05F085B0D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57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06FDA3-4997-48FF-B8EB-E38724EA8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jobber kommunens innbyggere med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4C83CF1-9B22-4664-9581-6878DAFA9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266" y="1628775"/>
            <a:ext cx="6734043" cy="4314825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9A8686B-3EA3-4247-AB90-D9EAFCA69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9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B70758-32A3-41A2-891A-D9BCCE7AB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29" y="481902"/>
            <a:ext cx="10972800" cy="990600"/>
          </a:xfrm>
        </p:spPr>
        <p:txBody>
          <a:bodyPr/>
          <a:lstStyle/>
          <a:p>
            <a:r>
              <a:rPr lang="nb-NO" sz="2400" dirty="0"/>
              <a:t>Andel (prosent) av innbyggere 30-39 år fordelt på høyeste utdanningsnivå. 1990-2021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30A3CA4-EDED-4546-8439-39835B47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E572AC07-6423-204F-F239-69507387008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3888" y="1628776"/>
          <a:ext cx="8365129" cy="430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BFF1A131-A667-4ED4-A032-B58100F804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41143" y="977202"/>
          <a:ext cx="4834928" cy="1142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1988">
                  <a:extLst>
                    <a:ext uri="{9D8B030D-6E8A-4147-A177-3AD203B41FA5}">
                      <a16:colId xmlns:a16="http://schemas.microsoft.com/office/drawing/2014/main" val="2268454612"/>
                    </a:ext>
                  </a:extLst>
                </a:gridCol>
                <a:gridCol w="715962">
                  <a:extLst>
                    <a:ext uri="{9D8B030D-6E8A-4147-A177-3AD203B41FA5}">
                      <a16:colId xmlns:a16="http://schemas.microsoft.com/office/drawing/2014/main" val="2898211288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999352972"/>
                    </a:ext>
                  </a:extLst>
                </a:gridCol>
                <a:gridCol w="923328">
                  <a:extLst>
                    <a:ext uri="{9D8B030D-6E8A-4147-A177-3AD203B41FA5}">
                      <a16:colId xmlns:a16="http://schemas.microsoft.com/office/drawing/2014/main" val="3152644389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Landet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Troms og Finnmark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Sør-V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71084018"/>
                  </a:ext>
                </a:extLst>
              </a:tr>
              <a:tr h="264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Grunnskole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20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24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26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26620434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Videregående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30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31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32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4665527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Universitet/ høgskole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50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46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43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3231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714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98A66C-2B67-437A-BB54-F76B40FDB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Tillit og trygghet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2E2B871-07CF-458A-AF8B-C0FB548E3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900" y="1539875"/>
            <a:ext cx="4705391" cy="4314825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E883027-319D-4844-914B-1CE66E0D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153770E-713C-4832-BDB5-262AF9FC3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276" y="2274376"/>
            <a:ext cx="5448955" cy="263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28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FDC573-E830-433A-B489-00BB2993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Kommunens økonomiske situasjon !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790E6C-EC87-426A-A7DF-07594381D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Stram kommuneøkonomi </a:t>
            </a:r>
          </a:p>
          <a:p>
            <a:r>
              <a:rPr lang="nb-NO" dirty="0"/>
              <a:t>Vi er i en underskuddssituasjon </a:t>
            </a:r>
          </a:p>
          <a:p>
            <a:r>
              <a:rPr lang="nb-NO" sz="3200" dirty="0"/>
              <a:t>Disposisjonsfondet er benyttet til å dekke underskuddene med hele 65 mill.kr og </a:t>
            </a:r>
            <a:r>
              <a:rPr lang="nb-NO" sz="3200" b="1" dirty="0"/>
              <a:t>fondet er nå tomt ! (</a:t>
            </a:r>
            <a:r>
              <a:rPr lang="nb-NO" sz="3200" dirty="0"/>
              <a:t>Inngående saldo 01.01.2021 var </a:t>
            </a:r>
            <a:r>
              <a:rPr lang="nb-NO" sz="3200" b="1" dirty="0"/>
              <a:t>64,57 mill.kr)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2EE87CB-E0EF-489E-9B11-52DCFA529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82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42578D-1030-4AE1-BFCA-94FA46D5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76" y="1427553"/>
            <a:ext cx="10972800" cy="4002894"/>
          </a:xfrm>
        </p:spPr>
        <p:txBody>
          <a:bodyPr/>
          <a:lstStyle/>
          <a:p>
            <a:r>
              <a:rPr lang="nb-NO" sz="6000" dirty="0"/>
              <a:t>Gratulerer med et betydningsfullt oppdrag </a:t>
            </a:r>
            <a:br>
              <a:rPr lang="nb-NO" sz="6000" dirty="0"/>
            </a:br>
            <a:r>
              <a:rPr lang="nb-NO" sz="6000" dirty="0"/>
              <a:t>som folkevalgt i </a:t>
            </a:r>
            <a:br>
              <a:rPr lang="nb-NO" sz="6000" dirty="0"/>
            </a:br>
            <a:r>
              <a:rPr lang="nb-NO" sz="6000" dirty="0"/>
              <a:t>Sør-Varanger kommune !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78FAE6F-5C51-458A-83B7-021E70833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1026" name="Picture 2" descr="https://www.svk.no/getfile.php/5218346.652.7aj7ztuubbq7nu/20231011_103910.jpg">
            <a:extLst>
              <a:ext uri="{FF2B5EF4-FFF2-40B4-BE49-F238E27FC236}">
                <a16:creationId xmlns:a16="http://schemas.microsoft.com/office/drawing/2014/main" id="{2A81D908-126A-476B-BAA6-24375DEF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943" y="276385"/>
            <a:ext cx="2552054" cy="19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666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D3D751-4136-488E-AFCF-068EEC06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Sammenligning med andre kommuner </a:t>
            </a:r>
            <a:r>
              <a:rPr lang="nb-NO" dirty="0" err="1"/>
              <a:t>Kostra</a:t>
            </a:r>
            <a:r>
              <a:rPr lang="nb-NO" dirty="0"/>
              <a:t>- og nøkkeltallsanalyse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42D18F-A159-484B-82E5-F7B30D11D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7" y="1993900"/>
            <a:ext cx="10972800" cy="4314825"/>
          </a:xfrm>
        </p:spPr>
        <p:txBody>
          <a:bodyPr/>
          <a:lstStyle/>
          <a:p>
            <a:pPr marL="0" indent="0">
              <a:buNone/>
            </a:pPr>
            <a:r>
              <a:rPr lang="nb-NO" sz="4800" b="1" dirty="0"/>
              <a:t>VI BRUKER MER PENGER ENN ALLE ANDRE KOMMUNER PÅ NESTEN ALLE OMRÅDER ! </a:t>
            </a:r>
            <a:endParaRPr lang="nb-NO" dirty="0"/>
          </a:p>
          <a:p>
            <a:pPr marL="0" indent="0">
              <a:buNone/>
            </a:pPr>
            <a:r>
              <a:rPr lang="nb-NO" sz="2000" dirty="0"/>
              <a:t>Sammenligningskommuner er: </a:t>
            </a:r>
          </a:p>
          <a:p>
            <a:pPr marL="0" indent="0">
              <a:buNone/>
            </a:pPr>
            <a:r>
              <a:rPr lang="nb-NO" sz="2000" dirty="0"/>
              <a:t>Kvinnherad, Verdal, Tysvær, </a:t>
            </a:r>
            <a:r>
              <a:rPr lang="nb-NO" sz="2000" dirty="0" err="1"/>
              <a:t>kostragruppe</a:t>
            </a:r>
            <a:r>
              <a:rPr lang="nb-NO" sz="2000" dirty="0"/>
              <a:t> 8, </a:t>
            </a:r>
            <a:r>
              <a:rPr lang="nb-NO" sz="2000" dirty="0" err="1"/>
              <a:t>kostragruppe</a:t>
            </a:r>
            <a:r>
              <a:rPr lang="nb-NO" sz="2000" dirty="0"/>
              <a:t> 7, landet utenom Oslo.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0EE360-6BBB-4A26-B80D-82CB9FA7A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92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6BECB2-285D-4084-9BC0-0D4A71AE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Hovedtall fra drifta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5145D77-1727-428C-8519-CF9170EEA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2418" y="1299601"/>
            <a:ext cx="4528724" cy="2225983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F052996-ADFF-4A9A-994E-BE16B9409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1A0FFFA-4691-4F48-B069-25B1AD364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078" y="666750"/>
            <a:ext cx="5686425" cy="276225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C82F60C-AC4E-4970-893A-95664F037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952" y="3529040"/>
            <a:ext cx="5091699" cy="243815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08349DE-1EE6-46D3-9DE9-5B49F6C4B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6" y="3701581"/>
            <a:ext cx="4784727" cy="2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85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17E188-BB8C-413F-B1D2-BF6A108C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/>
              <a:t>Kommunenes renteutgiftene øker – når styringsrenta settes opp !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8F18FA-C393-48D4-93B7-167B40214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7" y="1846923"/>
            <a:ext cx="10972800" cy="4096678"/>
          </a:xfrm>
        </p:spPr>
        <p:txBody>
          <a:bodyPr/>
          <a:lstStyle/>
          <a:p>
            <a:r>
              <a:rPr lang="nb-NO" sz="2800" dirty="0"/>
              <a:t>Rentekostnad i 2022 – 19 mill.kr </a:t>
            </a:r>
          </a:p>
          <a:p>
            <a:r>
              <a:rPr lang="nb-NO" sz="2800" dirty="0"/>
              <a:t>Budsjett 2023 – 54 mill.kr </a:t>
            </a:r>
          </a:p>
          <a:p>
            <a:pPr marL="344487" lvl="1" indent="0">
              <a:buNone/>
            </a:pPr>
            <a:endParaRPr lang="nb-NO" sz="2400" dirty="0"/>
          </a:p>
          <a:p>
            <a:pPr marL="344487" lvl="1" indent="0">
              <a:buNone/>
            </a:pPr>
            <a:endParaRPr lang="nb-NO" sz="24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F9BB1C4-5077-43EC-A2E7-BBE5E94DC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82717C5-D3D6-40E9-A019-8EDCB2FC7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597" y="4925836"/>
            <a:ext cx="2072204" cy="108492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E4CB5BB-EDA4-4DC6-A986-B24E35F94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66" y="3009289"/>
            <a:ext cx="2184027" cy="163591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280664C-6526-4395-94C5-E6E3F6CCB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153" y="2556629"/>
            <a:ext cx="1819529" cy="181952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B57D860-E27E-4D87-B3B3-7F11CF64E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18" y="4761323"/>
            <a:ext cx="2619375" cy="174307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2682B6-7362-4CEC-BC35-E5D39434B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785" y="2938869"/>
            <a:ext cx="2848364" cy="189940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A64E347-B7A7-4638-87BC-1BA08AE43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605" y="4644651"/>
            <a:ext cx="5096586" cy="13146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3073D89-8EF6-472F-A10B-DA13A29333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3189" y="2435869"/>
            <a:ext cx="2184028" cy="19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29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6E0F3B-8712-45B5-8D4C-1AA3AF28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i="1" dirty="0"/>
              <a:t>Omstilling i 3 spor  </a:t>
            </a:r>
            <a:br>
              <a:rPr lang="nb-NO" dirty="0"/>
            </a:b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9927CC2-B3FB-484E-B720-3057F4C24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1017" y="2020697"/>
            <a:ext cx="7421236" cy="3293221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5437216-A115-4575-A05B-99BE717D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130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1D6B1E-356D-4985-8CA0-F1D3EDE9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/>
              <a:t>Litt om oss </a:t>
            </a:r>
            <a:r>
              <a:rPr lang="nb-NO" sz="3600" dirty="0">
                <a:sym typeface="Wingdings" panose="05000000000000000000" pitchFamily="2" charset="2"/>
              </a:rPr>
              <a:t> Kommunedirektørens ledergruppe </a:t>
            </a:r>
            <a:endParaRPr lang="nb-NO" sz="36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DAB4942-56F7-461C-B53F-8AB2E903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1026" name="Picture 2" descr="Ny æra for skoltesamisk språk">
            <a:extLst>
              <a:ext uri="{FF2B5EF4-FFF2-40B4-BE49-F238E27FC236}">
                <a16:creationId xmlns:a16="http://schemas.microsoft.com/office/drawing/2014/main" id="{683639B9-FBDA-431B-A7E4-2B6DC41C06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76" y="3452615"/>
            <a:ext cx="1762530" cy="235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runn Sandhell - ny kommunalsjef">
            <a:extLst>
              <a:ext uri="{FF2B5EF4-FFF2-40B4-BE49-F238E27FC236}">
                <a16:creationId xmlns:a16="http://schemas.microsoft.com/office/drawing/2014/main" id="{329D9779-6697-4D96-AFD3-3EC1C3151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83" y="1250867"/>
            <a:ext cx="1839397" cy="24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gen bildebeskrivelse er tilgjengelig.">
            <a:extLst>
              <a:ext uri="{FF2B5EF4-FFF2-40B4-BE49-F238E27FC236}">
                <a16:creationId xmlns:a16="http://schemas.microsoft.com/office/drawing/2014/main" id="{BF9FCE7C-BF55-4F7F-8257-43E8DA486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5032" y="1213116"/>
            <a:ext cx="1943748" cy="19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ør-Varanger kommune har ansatt ny plan- og utviklingssjef - Sør-Varanger  kommune">
            <a:extLst>
              <a:ext uri="{FF2B5EF4-FFF2-40B4-BE49-F238E27FC236}">
                <a16:creationId xmlns:a16="http://schemas.microsoft.com/office/drawing/2014/main" id="{D4ADFBCE-B949-49C9-BFAA-536FA7F8A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124" y="1267546"/>
            <a:ext cx="1380499" cy="207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undturen, Sør-Varanger kommune | Dan Robert Svenske ansatt som kontorsjef  i Sør-Varanger kommune">
            <a:extLst>
              <a:ext uri="{FF2B5EF4-FFF2-40B4-BE49-F238E27FC236}">
                <a16:creationId xmlns:a16="http://schemas.microsoft.com/office/drawing/2014/main" id="{74013B92-A0E4-4C36-BC56-0830CEB7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32" y="3818222"/>
            <a:ext cx="1939624" cy="21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nsatte i Orinor - Orinor AS">
            <a:extLst>
              <a:ext uri="{FF2B5EF4-FFF2-40B4-BE49-F238E27FC236}">
                <a16:creationId xmlns:a16="http://schemas.microsoft.com/office/drawing/2014/main" id="{E98C4C70-4AAF-4F05-9C5F-9B72F3EA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89" y="3868602"/>
            <a:ext cx="2070749" cy="207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ommunedirektør Nina Bordi Øvergaard - nytt åremål fra 1. oktober -  Sør-Varanger kommune">
            <a:extLst>
              <a:ext uri="{FF2B5EF4-FFF2-40B4-BE49-F238E27FC236}">
                <a16:creationId xmlns:a16="http://schemas.microsoft.com/office/drawing/2014/main" id="{4580175D-E308-4C01-AEC7-C7B607AA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8" y="1213117"/>
            <a:ext cx="1957426" cy="19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50B960B-1303-4438-8E36-6B0C8F7ED5FF}"/>
              </a:ext>
            </a:extLst>
          </p:cNvPr>
          <p:cNvSpPr txBox="1"/>
          <p:nvPr/>
        </p:nvSpPr>
        <p:spPr>
          <a:xfrm>
            <a:off x="7682636" y="3774851"/>
            <a:ext cx="40728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Kommunedirektør Nina Bordi </a:t>
            </a:r>
          </a:p>
          <a:p>
            <a:r>
              <a:rPr lang="nb-NO" sz="1400" dirty="0"/>
              <a:t>Kommunalsjef oppvekst Arnulf Ingerøyen </a:t>
            </a:r>
          </a:p>
          <a:p>
            <a:r>
              <a:rPr lang="nb-NO" sz="1400" dirty="0"/>
              <a:t>Kommunalsjef HOV Jorunn Sandhell</a:t>
            </a:r>
          </a:p>
          <a:p>
            <a:r>
              <a:rPr lang="nb-NO" sz="1400" dirty="0"/>
              <a:t>Personalsjef Line Kristoffersen </a:t>
            </a:r>
          </a:p>
          <a:p>
            <a:r>
              <a:rPr lang="nb-NO" sz="1400" dirty="0"/>
              <a:t>Plan og utviklingssjef Frans Ove Eriksen </a:t>
            </a:r>
          </a:p>
          <a:p>
            <a:r>
              <a:rPr lang="nb-NO" sz="1400" dirty="0"/>
              <a:t>Kontorsjef Dan Robert Svenske </a:t>
            </a:r>
          </a:p>
          <a:p>
            <a:r>
              <a:rPr lang="nb-NO" sz="1400" dirty="0"/>
              <a:t>Økonomisjef Sæbjørn Dahle</a:t>
            </a:r>
          </a:p>
        </p:txBody>
      </p:sp>
    </p:spTree>
    <p:extLst>
      <p:ext uri="{BB962C8B-B14F-4D97-AF65-F5344CB8AC3E}">
        <p14:creationId xmlns:p14="http://schemas.microsoft.com/office/powerpoint/2010/main" val="3755885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2691FE-ABA9-41EE-85D2-D6A6A21F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Kommuneorganisasjon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1F39394-EC7D-4E4A-BB23-DFCBE8068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7692" y="1539875"/>
            <a:ext cx="4620553" cy="18077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E430EC2-8690-422A-89A6-4659EE88C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21B3B63-E39B-4924-B36D-F89BA7765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509" y="666043"/>
            <a:ext cx="3860799" cy="540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15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1D6B1E-356D-4985-8CA0-F1D3EDE9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Litt om meg </a:t>
            </a:r>
            <a:r>
              <a:rPr lang="nb-NO" dirty="0">
                <a:sym typeface="Wingdings" panose="05000000000000000000" pitchFamily="2" charset="2"/>
              </a:rPr>
              <a:t> </a:t>
            </a: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DAB4942-56F7-461C-B53F-8AB2E903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6" name="Plassholder for innhold 5" descr="IMG_7857.jpg">
            <a:extLst>
              <a:ext uri="{FF2B5EF4-FFF2-40B4-BE49-F238E27FC236}">
                <a16:creationId xmlns:a16="http://schemas.microsoft.com/office/drawing/2014/main" id="{FC530F31-AFA5-4005-BDB4-448353A2CB1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429">
            <a:off x="5720130" y="1315525"/>
            <a:ext cx="4736632" cy="40222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C064ECD-4FA7-415F-94EE-A7299B6C77AD}"/>
              </a:ext>
            </a:extLst>
          </p:cNvPr>
          <p:cNvSpPr txBox="1"/>
          <p:nvPr/>
        </p:nvSpPr>
        <p:spPr>
          <a:xfrm>
            <a:off x="1095445" y="2274838"/>
            <a:ext cx="4389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rgbClr val="0070C0"/>
                </a:solidFill>
              </a:rPr>
              <a:t>Kommunedirektør, friluftsmenneske og ekte Sør-Varanger sjel ! </a:t>
            </a:r>
          </a:p>
        </p:txBody>
      </p:sp>
    </p:spTree>
    <p:extLst>
      <p:ext uri="{BB962C8B-B14F-4D97-AF65-F5344CB8AC3E}">
        <p14:creationId xmlns:p14="http://schemas.microsoft.com/office/powerpoint/2010/main" val="246757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7910" y="476135"/>
            <a:ext cx="10972800" cy="990600"/>
          </a:xfrm>
        </p:spPr>
        <p:txBody>
          <a:bodyPr/>
          <a:lstStyle/>
          <a:p>
            <a:r>
              <a:rPr lang="nb-NO" sz="4400" dirty="0">
                <a:solidFill>
                  <a:srgbClr val="FF0000"/>
                </a:solidFill>
              </a:rPr>
              <a:t>Sør-Varanger kommune 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502" y="3543767"/>
            <a:ext cx="2933700" cy="1200150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587910" y="1173378"/>
            <a:ext cx="28664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 i="1" dirty="0" err="1"/>
              <a:t>Mátta-Várjjaga</a:t>
            </a:r>
            <a:r>
              <a:rPr lang="nb-NO" i="1" dirty="0"/>
              <a:t> </a:t>
            </a:r>
            <a:r>
              <a:rPr lang="nb-NO" i="1" dirty="0" err="1"/>
              <a:t>gielda</a:t>
            </a:r>
            <a:endParaRPr lang="nb-NO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-1554271"/>
            <a:ext cx="94769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nb-NO" altLang="nb-NO" sz="17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7808259" y="4827750"/>
            <a:ext cx="38637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/>
              <a:t>Administrasjonssenter; Kirkenes </a:t>
            </a:r>
          </a:p>
          <a:p>
            <a:r>
              <a:rPr lang="nb-NO" sz="1400" b="1" dirty="0"/>
              <a:t>Kommunenummer 5444 </a:t>
            </a:r>
            <a:r>
              <a:rPr lang="nb-NO" sz="1400" dirty="0"/>
              <a:t>(fra 01.01.2020)  </a:t>
            </a:r>
          </a:p>
          <a:p>
            <a:r>
              <a:rPr lang="nb-NO" sz="1400" dirty="0"/>
              <a:t>Høyeste fjell : </a:t>
            </a:r>
            <a:r>
              <a:rPr lang="nb-NO" sz="1400" dirty="0" err="1"/>
              <a:t>Báhttervárri</a:t>
            </a:r>
            <a:r>
              <a:rPr lang="nb-NO" sz="1400" dirty="0"/>
              <a:t>, </a:t>
            </a:r>
            <a:r>
              <a:rPr lang="nb-NO" sz="1400" dirty="0" err="1"/>
              <a:t>Gáranasčohkka</a:t>
            </a:r>
            <a:r>
              <a:rPr lang="nb-NO" sz="1400" dirty="0"/>
              <a:t> Øretoppen (497 moh.) </a:t>
            </a:r>
          </a:p>
        </p:txBody>
      </p:sp>
      <p:sp>
        <p:nvSpPr>
          <p:cNvPr id="14" name="Rektangel 13"/>
          <p:cNvSpPr/>
          <p:nvPr/>
        </p:nvSpPr>
        <p:spPr>
          <a:xfrm>
            <a:off x="718713" y="4486454"/>
            <a:ext cx="6354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/>
              <a:t>Sør-Varanger er den nest største kraftkommunen i  Finnmark, med en gjennomsnittlig årsproduksjon på 450 gigawattimer (GWh) per 2016. Det er fire kraftverk i kommunen. Kraftverkene med høyest snittproduksjon er Skogfoss kraftverk (i drift fra 1964) og Melkefoss kraftverk (1978).</a:t>
            </a:r>
          </a:p>
        </p:txBody>
      </p:sp>
      <p:sp>
        <p:nvSpPr>
          <p:cNvPr id="17" name="Rektangel 16"/>
          <p:cNvSpPr/>
          <p:nvPr/>
        </p:nvSpPr>
        <p:spPr>
          <a:xfrm>
            <a:off x="2107164" y="2321649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1600" dirty="0"/>
              <a:t>3 stammers møte – kvener, samer og nordmenn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/>
              <a:t>3 rikers møte - Norge, Finland og Russland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/>
              <a:t>3 hovednæringer - landbruk, bergverk og fiske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/>
              <a:t>3 grenseelver - Grense Jakobselv, Pasvikelva og Neidenelva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/>
              <a:t>Godkjent ved kgl. res.16 april 1982</a:t>
            </a:r>
          </a:p>
        </p:txBody>
      </p:sp>
      <p:pic>
        <p:nvPicPr>
          <p:cNvPr id="18" name="Bild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695" y="2405951"/>
            <a:ext cx="1092810" cy="1362747"/>
          </a:xfrm>
          <a:prstGeom prst="rect">
            <a:avLst/>
          </a:prstGeom>
        </p:spPr>
      </p:pic>
      <p:sp>
        <p:nvSpPr>
          <p:cNvPr id="24" name="Avrundet rektangel 23"/>
          <p:cNvSpPr/>
          <p:nvPr/>
        </p:nvSpPr>
        <p:spPr>
          <a:xfrm>
            <a:off x="609600" y="1758049"/>
            <a:ext cx="6851276" cy="2436066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/>
          <p:cNvSpPr txBox="1"/>
          <p:nvPr/>
        </p:nvSpPr>
        <p:spPr>
          <a:xfrm>
            <a:off x="866631" y="1836991"/>
            <a:ext cx="493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Kommunevåpen </a:t>
            </a:r>
          </a:p>
        </p:txBody>
      </p:sp>
      <p:pic>
        <p:nvPicPr>
          <p:cNvPr id="2052" name="Picture 4" descr="Sør-Varanger – Store norske leksikon">
            <a:extLst>
              <a:ext uri="{FF2B5EF4-FFF2-40B4-BE49-F238E27FC236}">
                <a16:creationId xmlns:a16="http://schemas.microsoft.com/office/drawing/2014/main" id="{E6C3D3E9-0C7E-4A7D-B6A4-D5CA70A92A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99" y="545810"/>
            <a:ext cx="2901503" cy="217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1E07D28-D74D-4383-9156-A64C1EBE2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502" y="2686176"/>
            <a:ext cx="1302467" cy="77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97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2D96E09D-3CC3-4088-A033-71ADD55CE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3080" name="Picture 8" descr="Norway Ports - Kirkenes | Hurtigruten UK | Hurtigruten">
            <a:extLst>
              <a:ext uri="{FF2B5EF4-FFF2-40B4-BE49-F238E27FC236}">
                <a16:creationId xmlns:a16="http://schemas.microsoft.com/office/drawing/2014/main" id="{596E08A8-418E-4C15-93B4-17A23ED8F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31" y="3932978"/>
            <a:ext cx="4507269" cy="20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torskog border crossing Kirkenes - border crossing Norway-Russia">
            <a:extLst>
              <a:ext uri="{FF2B5EF4-FFF2-40B4-BE49-F238E27FC236}">
                <a16:creationId xmlns:a16="http://schemas.microsoft.com/office/drawing/2014/main" id="{ADC57FA6-3407-4E7B-942F-B90763028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62" y="3323576"/>
            <a:ext cx="38608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EDE8A42A-19AF-4D1C-B26C-9BB7446280CE" descr="EDE8A42A-19AF-4D1C-B26C-9BB7446280CE">
            <a:extLst>
              <a:ext uri="{FF2B5EF4-FFF2-40B4-BE49-F238E27FC236}">
                <a16:creationId xmlns:a16="http://schemas.microsoft.com/office/drawing/2014/main" id="{3DD3C62F-DC09-47D4-A391-F17031B5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04423" y="968676"/>
            <a:ext cx="2862266" cy="214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sor-varanger, nyheter | Grensevakten styrkes med tungt bevæpnet jegerkompani">
            <a:extLst>
              <a:ext uri="{FF2B5EF4-FFF2-40B4-BE49-F238E27FC236}">
                <a16:creationId xmlns:a16="http://schemas.microsoft.com/office/drawing/2014/main" id="{6F853B16-9258-4ADF-AEBA-FD4403E2B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53" y="555395"/>
            <a:ext cx="4424562" cy="24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å grensen — leif magne helgesen">
            <a:extLst>
              <a:ext uri="{FF2B5EF4-FFF2-40B4-BE49-F238E27FC236}">
                <a16:creationId xmlns:a16="http://schemas.microsoft.com/office/drawing/2014/main" id="{A66A111F-B995-4EC9-9F72-E94A7C97B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24" y="610892"/>
            <a:ext cx="4086937" cy="30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eiden kirke | Mapio.net">
            <a:extLst>
              <a:ext uri="{FF2B5EF4-FFF2-40B4-BE49-F238E27FC236}">
                <a16:creationId xmlns:a16="http://schemas.microsoft.com/office/drawing/2014/main" id="{B59260EB-24B0-429B-8154-D4AD7115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09" y="2898381"/>
            <a:ext cx="2330008" cy="155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840159B2-E828-408F-B85F-2410C75B9B10" descr="IMG_9782.jpg">
            <a:extLst>
              <a:ext uri="{FF2B5EF4-FFF2-40B4-BE49-F238E27FC236}">
                <a16:creationId xmlns:a16="http://schemas.microsoft.com/office/drawing/2014/main" id="{4B22C0CC-D2E2-4B2F-B727-C6EF8A5E6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3474" y="2790191"/>
            <a:ext cx="2195765" cy="16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6CD98013-4254-4E9D-964F-E6684AB90250" descr="IMG_8340.jpg">
            <a:extLst>
              <a:ext uri="{FF2B5EF4-FFF2-40B4-BE49-F238E27FC236}">
                <a16:creationId xmlns:a16="http://schemas.microsoft.com/office/drawing/2014/main" id="{B6307C83-3165-4D0F-875E-DC96B232E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37667" y="3303013"/>
            <a:ext cx="2335888" cy="175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548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C7503B-F0D8-49CA-ACA6-E145C55BF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For oss i Sør-Varanger vil det alltid være før og etter 24 februar 2022 !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4CEC112-2158-4F1A-9CF0-843BD3CE7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7935" y="2172054"/>
            <a:ext cx="3197648" cy="2112870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B0C1756-24DD-4768-AEF3-23689E8C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A3FE1F8-73D0-4B40-8D7E-8700474BFD3A}"/>
              </a:ext>
            </a:extLst>
          </p:cNvPr>
          <p:cNvSpPr txBox="1"/>
          <p:nvPr/>
        </p:nvSpPr>
        <p:spPr>
          <a:xfrm>
            <a:off x="1528422" y="1972133"/>
            <a:ext cx="2396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Dagsavisen </a:t>
            </a:r>
            <a:r>
              <a:rPr lang="nb-NO" sz="1200" cap="all" dirty="0"/>
              <a:t>14/04/2022 09:40</a:t>
            </a:r>
            <a:endParaRPr lang="nb-NO" sz="12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97A7665-AACF-400D-8C04-D441B8138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169" y="926203"/>
            <a:ext cx="2021309" cy="201232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F110FE6-1D72-4C90-AE3A-6F2502B58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180" y="4357715"/>
            <a:ext cx="2973109" cy="228231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7B091CA2-3C38-4A9A-9952-62DA7518F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347" y="1060144"/>
            <a:ext cx="3039899" cy="2958213"/>
          </a:xfrm>
          <a:prstGeom prst="rect">
            <a:avLst/>
          </a:prstGeom>
        </p:spPr>
      </p:pic>
      <p:pic>
        <p:nvPicPr>
          <p:cNvPr id="13" name="Plassholder for innhold 4">
            <a:extLst>
              <a:ext uri="{FF2B5EF4-FFF2-40B4-BE49-F238E27FC236}">
                <a16:creationId xmlns:a16="http://schemas.microsoft.com/office/drawing/2014/main" id="{E3AB26A0-C57C-4316-BC55-73D3C0402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622800" y="3103970"/>
            <a:ext cx="4421321" cy="295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141ACE3-9ED7-443B-957F-283021684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783" y="1215033"/>
            <a:ext cx="5238427" cy="96724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E26F276-6D8C-49DE-8CB0-9127FB5DB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747" y="2321923"/>
            <a:ext cx="2298561" cy="151942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DC9ADD9-0AD5-44E8-8D4B-EB23B5AF86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060" y="3753993"/>
            <a:ext cx="3439519" cy="256709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54FEE540-900E-4F2B-9A8E-E7C9A2B51B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711" y="3981000"/>
            <a:ext cx="1653469" cy="143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54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CAF0F3-7FEB-4861-AF90-B60A02CB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Kommunen som beredskapsorganisasjon og krisehåndterer 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7849DA5-86B6-4858-AF71-4E4E3E4F7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Kommunestyret vedtak 30.08.23: Helhetlig risiko og sårbarhetsanalyse for Sør-Varanger kommune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/>
              <a:t>Målet er å </a:t>
            </a:r>
            <a:r>
              <a:rPr lang="nb-NO" u="sng" dirty="0"/>
              <a:t>redusere identifiserte risikoer og sårbarheter</a:t>
            </a:r>
            <a:r>
              <a:rPr lang="nb-NO" dirty="0"/>
              <a:t>, </a:t>
            </a:r>
            <a:r>
              <a:rPr lang="nb-NO" u="sng" dirty="0"/>
              <a:t>styrke beredskap og responskapasitet</a:t>
            </a:r>
            <a:r>
              <a:rPr lang="nb-NO" dirty="0"/>
              <a:t>. </a:t>
            </a:r>
          </a:p>
          <a:p>
            <a:pPr marL="0" indent="0">
              <a:buNone/>
            </a:pPr>
            <a:r>
              <a:rPr lang="nb-NO" dirty="0"/>
              <a:t>Tiltak: </a:t>
            </a:r>
          </a:p>
          <a:p>
            <a:pPr marL="671512" lvl="2" indent="0">
              <a:buNone/>
            </a:pPr>
            <a:r>
              <a:rPr lang="nb-NO" dirty="0"/>
              <a:t>• Oppdatering av kommunens overordnede beredskapsplan. </a:t>
            </a:r>
          </a:p>
          <a:p>
            <a:pPr marL="671512" lvl="2" indent="0">
              <a:buNone/>
            </a:pPr>
            <a:r>
              <a:rPr lang="nb-NO" dirty="0"/>
              <a:t>• Oppdatering av kommunens langsiktige mål og tiltak for systematisk samfunnssikkerhetsarbeid. </a:t>
            </a:r>
          </a:p>
          <a:p>
            <a:pPr marL="671512" lvl="2" indent="0">
              <a:buNone/>
            </a:pPr>
            <a:r>
              <a:rPr lang="nb-NO" dirty="0"/>
              <a:t>• Helhetlig ROS legges til grunn for beredskapsplanlegging i faglinjene.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6C8EBE6-7461-4C70-8416-24198F22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9510A40-8C66-4BC8-819B-4C744F448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9955" y="1232076"/>
            <a:ext cx="1261542" cy="13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8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C26702-5EC9-43AC-81B7-A42596542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/>
              <a:t>I alt av kommunens arbeid og budsjetter fremover må vi tenke beredskap og avdekke sårbarheter 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20DF46-0315-4340-A34D-4D867A2824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Pandemi	</a:t>
            </a:r>
          </a:p>
          <a:p>
            <a:r>
              <a:rPr lang="nb-NO" dirty="0"/>
              <a:t>Klimautfordringer </a:t>
            </a:r>
          </a:p>
          <a:p>
            <a:r>
              <a:rPr lang="nb-NO" dirty="0"/>
              <a:t>Store ulykker</a:t>
            </a:r>
          </a:p>
          <a:p>
            <a:r>
              <a:rPr lang="nb-NO" dirty="0"/>
              <a:t>Stor brann</a:t>
            </a:r>
          </a:p>
          <a:p>
            <a:r>
              <a:rPr lang="nb-NO" dirty="0"/>
              <a:t>Bortfall kraftforsyning </a:t>
            </a:r>
          </a:p>
          <a:p>
            <a:r>
              <a:rPr lang="nb-NO" dirty="0"/>
              <a:t>Bortfall elektronisk kommunikasjon </a:t>
            </a:r>
          </a:p>
          <a:p>
            <a:r>
              <a:rPr lang="nb-NO" dirty="0"/>
              <a:t>Dataangrep 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0AA044F-939E-4AFF-8F5D-0CE96AD04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6214" y="1628775"/>
            <a:ext cx="5384800" cy="4314825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nb-NO" dirty="0"/>
          </a:p>
          <a:p>
            <a:r>
              <a:rPr lang="nb-NO" dirty="0"/>
              <a:t>Sikkerhetspolitisk hendelse og krise </a:t>
            </a:r>
          </a:p>
          <a:p>
            <a:r>
              <a:rPr lang="nb-NO" dirty="0"/>
              <a:t>Migrasjon eller større flyktningstrøm over russegrensen. 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487B7D2-DCF0-4734-937B-E81CAEA09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6BB360E-34AB-40B7-B5F4-9AF5BA25E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3993">
            <a:off x="9676527" y="3512153"/>
            <a:ext cx="1996455" cy="28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5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 planlegging til drift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Kommunedirektør 27.10.23</a:t>
            </a:r>
            <a:endParaRPr lang="en-US" dirty="0"/>
          </a:p>
        </p:txBody>
      </p:sp>
      <p:pic>
        <p:nvPicPr>
          <p:cNvPr id="5" name="Plassholder for innhold 1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89" y="1322105"/>
            <a:ext cx="2033493" cy="245762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73" y="3515218"/>
            <a:ext cx="1739746" cy="246957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40" y="3779725"/>
            <a:ext cx="1564447" cy="2293032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658" y="1436808"/>
            <a:ext cx="1711698" cy="22162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300E95C-B3FD-4255-9CE8-D02AC5534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009" y="3829801"/>
            <a:ext cx="1564447" cy="2222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DC18E63-BC78-47F9-A443-231CF96C0A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799" y="3207740"/>
            <a:ext cx="2033985" cy="259689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AEFA4D6D-A930-4A7E-B264-FA68E4DCFD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4652" y="3653066"/>
            <a:ext cx="2400559" cy="1460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CE8CB13A-07F9-4BBA-9F48-652EA31BC2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4079" y="602018"/>
            <a:ext cx="1983681" cy="2402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A6C1F91-9236-44FC-9CD3-2B5AD34E5A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5998" y="579677"/>
            <a:ext cx="2060550" cy="278755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B1ED103-482B-4C9B-A835-DD42FAF8B6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10390" y="3490765"/>
            <a:ext cx="2140585" cy="3012781"/>
          </a:xfrm>
          <a:prstGeom prst="rect">
            <a:avLst/>
          </a:prstGeom>
        </p:spPr>
      </p:pic>
      <p:pic>
        <p:nvPicPr>
          <p:cNvPr id="3074" name="Picture 2" descr="https://www.sor-varanger.kommune.no/getfile.php/4801150.652.bpanzjkubutzms/Skjermbilde+planstrategi_400x529.jpg">
            <a:extLst>
              <a:ext uri="{FF2B5EF4-FFF2-40B4-BE49-F238E27FC236}">
                <a16:creationId xmlns:a16="http://schemas.microsoft.com/office/drawing/2014/main" id="{4342F21A-563F-457C-AAAB-8BCFC16A7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7" y="1303149"/>
            <a:ext cx="1739746" cy="23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036870"/>
      </p:ext>
    </p:extLst>
  </p:cSld>
  <p:clrMapOvr>
    <a:masterClrMapping/>
  </p:clrMapOvr>
</p:sld>
</file>

<file path=ppt/theme/theme1.xml><?xml version="1.0" encoding="utf-8"?>
<a:theme xmlns:a="http://schemas.openxmlformats.org/drawingml/2006/main" name="Kirkenes kompetansenter">
  <a:themeElements>
    <a:clrScheme name="Rød-Oransj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rkenes kompetansesenter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rkenes kompetansesenter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rkenes kompetansesenter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Kirkenes kompetansenter">
  <a:themeElements>
    <a:clrScheme name="Kirkenes kompetansesenter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Kirkenes kompetansesenter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rkenes kompetansesenter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rkenes kompetansesenter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rkenes kompetansesenter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rkenes kompetansesenter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1CBF43C45B7B489FD5A80CA75E4677" ma:contentTypeVersion="2" ma:contentTypeDescription="Opprett et nytt dokument." ma:contentTypeScope="" ma:versionID="12938f714da7ecd128dee3cf4d711ca3">
  <xsd:schema xmlns:xsd="http://www.w3.org/2001/XMLSchema" xmlns:xs="http://www.w3.org/2001/XMLSchema" xmlns:p="http://schemas.microsoft.com/office/2006/metadata/properties" xmlns:ns1="http://schemas.microsoft.com/sharepoint/v3" xmlns:ns2="30c1fe55-3076-4f0f-a661-a5b0491d1e57" targetNamespace="http://schemas.microsoft.com/office/2006/metadata/properties" ma:root="true" ma:fieldsID="3ea8017f27dc2372d2d8ff5c907f3531" ns1:_="" ns2:_="">
    <xsd:import namespace="http://schemas.microsoft.com/sharepoint/v3"/>
    <xsd:import namespace="30c1fe55-3076-4f0f-a661-a5b0491d1e5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1fe55-3076-4f0f-a661-a5b0491d1e5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6864DC-B413-44E5-B8AE-5A475CC974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0c1fe55-3076-4f0f-a661-a5b0491d1e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AE5914-24CB-47B3-8AFA-C317F6E20F7C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30c1fe55-3076-4f0f-a661-a5b0491d1e57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E0F2296-2CC6-4052-B161-513D247118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39642</TotalTime>
  <Words>624</Words>
  <Application>Microsoft Office PowerPoint</Application>
  <PresentationFormat>Widescreen</PresentationFormat>
  <Paragraphs>161</Paragraphs>
  <Slides>25</Slides>
  <Notes>24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25</vt:i4>
      </vt:variant>
    </vt:vector>
  </HeadingPairs>
  <TitlesOfParts>
    <vt:vector size="33" baseType="lpstr">
      <vt:lpstr>Arial</vt:lpstr>
      <vt:lpstr>Calibri</vt:lpstr>
      <vt:lpstr>Century Gothic</vt:lpstr>
      <vt:lpstr>Garamond</vt:lpstr>
      <vt:lpstr>Times New Roman</vt:lpstr>
      <vt:lpstr>Wingdings</vt:lpstr>
      <vt:lpstr>Kirkenes kompetansenter</vt:lpstr>
      <vt:lpstr>1_Kirkenes kompetansenter</vt:lpstr>
      <vt:lpstr>PowerPoint-presentasjon</vt:lpstr>
      <vt:lpstr>Gratulerer med et betydningsfullt oppdrag  som folkevalgt i  Sør-Varanger kommune !</vt:lpstr>
      <vt:lpstr>Litt om meg  </vt:lpstr>
      <vt:lpstr>Sør-Varanger kommune </vt:lpstr>
      <vt:lpstr>PowerPoint-presentasjon</vt:lpstr>
      <vt:lpstr>For oss i Sør-Varanger vil det alltid være før og etter 24 februar 2022 ! </vt:lpstr>
      <vt:lpstr>Kommunen som beredskapsorganisasjon og krisehåndterer !</vt:lpstr>
      <vt:lpstr>I alt av kommunens arbeid og budsjetter fremover må vi tenke beredskap og avdekke sårbarheter !</vt:lpstr>
      <vt:lpstr>Fra planlegging til drift</vt:lpstr>
      <vt:lpstr>Planlegging skal ivareta mange forhold</vt:lpstr>
      <vt:lpstr>Hvem planlegger vi for ? </vt:lpstr>
      <vt:lpstr>Demografiutviklingen 2000-2050  </vt:lpstr>
      <vt:lpstr>Demografiutfordringen  </vt:lpstr>
      <vt:lpstr>Demografidilemma – arbeidskraftsbehov  </vt:lpstr>
      <vt:lpstr>Andel (prosent) av innbyggere 30-39 år fordelt på høyeste utdanningsnivå. 1990-2021 </vt:lpstr>
      <vt:lpstr>Hva jobber kommunens innbyggere med </vt:lpstr>
      <vt:lpstr>Andel (prosent) av innbyggere 30-39 år fordelt på høyeste utdanningsnivå. 1990-2021 </vt:lpstr>
      <vt:lpstr>Tillit og trygghet </vt:lpstr>
      <vt:lpstr>Kommunens økonomiske situasjon ! </vt:lpstr>
      <vt:lpstr>Sammenligning med andre kommuner Kostra- og nøkkeltallsanalyse </vt:lpstr>
      <vt:lpstr>Hovedtall fra drifta </vt:lpstr>
      <vt:lpstr>Kommunenes renteutgiftene øker – når styringsrenta settes opp ! </vt:lpstr>
      <vt:lpstr>Omstilling i 3 spor   </vt:lpstr>
      <vt:lpstr>Litt om oss  Kommunedirektørens ledergruppe </vt:lpstr>
      <vt:lpstr>Kommuneorganisasjon </vt:lpstr>
    </vt:vector>
  </TitlesOfParts>
  <Company>Sør-Varanger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Svanhild Apeland Lande</dc:creator>
  <cp:lastModifiedBy>Nina Bordi Øvergaard</cp:lastModifiedBy>
  <cp:revision>714</cp:revision>
  <cp:lastPrinted>2023-04-19T10:02:57Z</cp:lastPrinted>
  <dcterms:created xsi:type="dcterms:W3CDTF">2017-02-11T14:13:33Z</dcterms:created>
  <dcterms:modified xsi:type="dcterms:W3CDTF">2023-10-30T09:46:08Z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0x010100D51CBF43C45B7B489FD5A80CA75E4677</vt:lpwstr>
  </property>
</Properties>
</file>