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8" r:id="rId3"/>
    <p:sldId id="263" r:id="rId4"/>
    <p:sldId id="273" r:id="rId5"/>
    <p:sldId id="274" r:id="rId6"/>
    <p:sldId id="275" r:id="rId7"/>
    <p:sldId id="276" r:id="rId8"/>
    <p:sldId id="277" r:id="rId9"/>
    <p:sldId id="278" r:id="rId10"/>
    <p:sldId id="279" r:id="rId11"/>
    <p:sldId id="280" r:id="rId12"/>
    <p:sldId id="281" r:id="rId13"/>
    <p:sldId id="282"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64" r:id="rId29"/>
    <p:sldId id="267" r:id="rId3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56" d="100"/>
          <a:sy n="56" d="100"/>
        </p:scale>
        <p:origin x="66" y="4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1EF342-C809-4773-921B-44BC6BACBC3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86971F8-07FA-4B21-9C9C-53569E7138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9B9445E-0375-44C0-BFBA-C3D99827108E}"/>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5" name="Plassholder for bunntekst 4">
            <a:extLst>
              <a:ext uri="{FF2B5EF4-FFF2-40B4-BE49-F238E27FC236}">
                <a16:creationId xmlns:a16="http://schemas.microsoft.com/office/drawing/2014/main" id="{93C05A0E-945B-4F79-BC9A-8E14C51F418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9D7941F-11BD-4131-B290-1FCF2E69844A}"/>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1399862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F7E48F-0B4A-4B9D-9A80-8D3596C90D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7FFABE6-F43C-406A-AAF2-530DF243195C}"/>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704D006-53B2-4449-ACF0-4227AE1C67B7}"/>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5" name="Plassholder for bunntekst 4">
            <a:extLst>
              <a:ext uri="{FF2B5EF4-FFF2-40B4-BE49-F238E27FC236}">
                <a16:creationId xmlns:a16="http://schemas.microsoft.com/office/drawing/2014/main" id="{639CD7EC-5402-4C43-AE49-0A55C6EB31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82E4BF-B38C-4684-BC3C-33770FB84AB3}"/>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79753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4EA7933-A20A-4297-B994-89DAB4DC4C8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2E9FC2-7CCD-433A-B855-D8D2F42CCB6C}"/>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33695AD-CB8B-4484-8EFB-E614CBE29D6E}"/>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5" name="Plassholder for bunntekst 4">
            <a:extLst>
              <a:ext uri="{FF2B5EF4-FFF2-40B4-BE49-F238E27FC236}">
                <a16:creationId xmlns:a16="http://schemas.microsoft.com/office/drawing/2014/main" id="{EA4C59E0-8623-470E-B5B6-9497DDCA929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BAA026-FB67-4345-BBC7-480ECC2B7FF8}"/>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116230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6EA31F-1E2B-4CEC-AF8F-E5711D3C05B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886B54E-DE83-4CC1-B70C-9B1349CD4661}"/>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5EC6A4C-D23E-4256-AC5C-3FEF992C79B5}"/>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5" name="Plassholder for bunntekst 4">
            <a:extLst>
              <a:ext uri="{FF2B5EF4-FFF2-40B4-BE49-F238E27FC236}">
                <a16:creationId xmlns:a16="http://schemas.microsoft.com/office/drawing/2014/main" id="{18AF0AC4-4582-4F17-A352-9880A62BDD2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D6F7577-9943-4D26-AD3F-52C0F24DA2B1}"/>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142982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56D072-E1AA-41FF-8DAE-2A836BDC2917}"/>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B3B15B8-A124-4F89-94A2-DDD88F3055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27595B38-633E-458F-A695-62D151DDF51C}"/>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5" name="Plassholder for bunntekst 4">
            <a:extLst>
              <a:ext uri="{FF2B5EF4-FFF2-40B4-BE49-F238E27FC236}">
                <a16:creationId xmlns:a16="http://schemas.microsoft.com/office/drawing/2014/main" id="{FBF1C9CD-0ECE-47F8-B63F-811748064E1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5CC291D-B592-4EDE-992E-1B050F7F0E87}"/>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132717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36B3B3-906F-4F50-A6B0-5A63F4FA87D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500898B-C89C-4224-A8F7-D6EF598F95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466400A-8630-49D0-8741-5A856B2AA7E2}"/>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DC7D6BF-A4B1-4405-8B77-84AD52794FB2}"/>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6" name="Plassholder for bunntekst 5">
            <a:extLst>
              <a:ext uri="{FF2B5EF4-FFF2-40B4-BE49-F238E27FC236}">
                <a16:creationId xmlns:a16="http://schemas.microsoft.com/office/drawing/2014/main" id="{DCF06352-8B27-45F2-8F96-C636F11A8CF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6BD05B4-DE45-4900-93FD-8A612C8ECD92}"/>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352187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AADE23-EA0E-425C-A3CC-D4940D52EA7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16A39E8-9F6B-4B15-814B-AB613498E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14774FDD-67D1-4CA8-8824-B41440B9FA10}"/>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B6B8457-C968-4735-A0DD-602C2DB4E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17D760FC-70D6-4F46-A201-504E5A2C6BDA}"/>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C5E4772-C3F0-46C3-803B-3FE8478383C0}"/>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8" name="Plassholder for bunntekst 7">
            <a:extLst>
              <a:ext uri="{FF2B5EF4-FFF2-40B4-BE49-F238E27FC236}">
                <a16:creationId xmlns:a16="http://schemas.microsoft.com/office/drawing/2014/main" id="{98976767-E5B4-4386-8C00-011FB3B3DAA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AD97726-08D6-47C1-8C33-5879F69B992C}"/>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103594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3D5823-3F5D-4B9C-803F-4C772A778D8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80119C-9EBD-41DF-8D7B-762B30C4D88D}"/>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4" name="Plassholder for bunntekst 3">
            <a:extLst>
              <a:ext uri="{FF2B5EF4-FFF2-40B4-BE49-F238E27FC236}">
                <a16:creationId xmlns:a16="http://schemas.microsoft.com/office/drawing/2014/main" id="{0FC15B23-58E9-4FB9-8640-F9D164833616}"/>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32DDE7F-5A10-4850-93C5-9DBA84190F3F}"/>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325496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7DCDA70-0907-4C08-89D5-7FD30EA5FCF7}"/>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3" name="Plassholder for bunntekst 2">
            <a:extLst>
              <a:ext uri="{FF2B5EF4-FFF2-40B4-BE49-F238E27FC236}">
                <a16:creationId xmlns:a16="http://schemas.microsoft.com/office/drawing/2014/main" id="{AE8B5C99-B146-4790-84AB-2FDE72C91EC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74DD800-AFA0-4580-97D4-5F232B13EC37}"/>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1531568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54E474-316F-4C4C-A885-70C6367CA01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05C2F0B-155D-49CC-BBBE-AA5024FA06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3AE16D1-9228-4E39-B0EF-91D4722CF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61CD28EA-5F11-4BDE-B771-3F4086D6F376}"/>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6" name="Plassholder for bunntekst 5">
            <a:extLst>
              <a:ext uri="{FF2B5EF4-FFF2-40B4-BE49-F238E27FC236}">
                <a16:creationId xmlns:a16="http://schemas.microsoft.com/office/drawing/2014/main" id="{D4E67D9A-1E37-4B94-A1CB-0850A73E2F7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19284A4-EDE9-4D48-87D6-0694C799929E}"/>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325318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8054AA-EA10-4791-927A-A643224AE93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FEA6AA2-F854-435B-915E-0FE867001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E00737D-2CE8-4F99-90F3-7714D107E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F060CC80-7D88-48A4-A34A-482D0FA6A852}"/>
              </a:ext>
            </a:extLst>
          </p:cNvPr>
          <p:cNvSpPr>
            <a:spLocks noGrp="1"/>
          </p:cNvSpPr>
          <p:nvPr>
            <p:ph type="dt" sz="half" idx="10"/>
          </p:nvPr>
        </p:nvSpPr>
        <p:spPr/>
        <p:txBody>
          <a:bodyPr/>
          <a:lstStyle/>
          <a:p>
            <a:fld id="{1AF59A4B-906E-47CB-9AF9-94AC3A215102}" type="datetimeFigureOut">
              <a:rPr lang="nb-NO" smtClean="0"/>
              <a:t>08.09.2022</a:t>
            </a:fld>
            <a:endParaRPr lang="nb-NO"/>
          </a:p>
        </p:txBody>
      </p:sp>
      <p:sp>
        <p:nvSpPr>
          <p:cNvPr id="6" name="Plassholder for bunntekst 5">
            <a:extLst>
              <a:ext uri="{FF2B5EF4-FFF2-40B4-BE49-F238E27FC236}">
                <a16:creationId xmlns:a16="http://schemas.microsoft.com/office/drawing/2014/main" id="{E7C59EF0-90B0-46B5-97B6-CE53853BB58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7D64CBF-7641-414E-B366-95AF8E947804}"/>
              </a:ext>
            </a:extLst>
          </p:cNvPr>
          <p:cNvSpPr>
            <a:spLocks noGrp="1"/>
          </p:cNvSpPr>
          <p:nvPr>
            <p:ph type="sldNum" sz="quarter" idx="12"/>
          </p:nvPr>
        </p:nvSpPr>
        <p:spPr/>
        <p:txBody>
          <a:bodyPr/>
          <a:lstStyle/>
          <a:p>
            <a:fld id="{2ACEFF7E-BF0C-4366-A398-0BADDBF603E6}" type="slidenum">
              <a:rPr lang="nb-NO" smtClean="0"/>
              <a:t>‹#›</a:t>
            </a:fld>
            <a:endParaRPr lang="nb-NO"/>
          </a:p>
        </p:txBody>
      </p:sp>
    </p:spTree>
    <p:extLst>
      <p:ext uri="{BB962C8B-B14F-4D97-AF65-F5344CB8AC3E}">
        <p14:creationId xmlns:p14="http://schemas.microsoft.com/office/powerpoint/2010/main" val="302770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BD384AA-EF1B-48A6-A97A-4D8A0C5B3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DE5960C-D43B-490B-9BE3-78AC8F7A17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718EFC0-1CA6-41D4-8E3D-B196B70B8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59A4B-906E-47CB-9AF9-94AC3A215102}" type="datetimeFigureOut">
              <a:rPr lang="nb-NO" smtClean="0"/>
              <a:t>08.09.2022</a:t>
            </a:fld>
            <a:endParaRPr lang="nb-NO"/>
          </a:p>
        </p:txBody>
      </p:sp>
      <p:sp>
        <p:nvSpPr>
          <p:cNvPr id="5" name="Plassholder for bunntekst 4">
            <a:extLst>
              <a:ext uri="{FF2B5EF4-FFF2-40B4-BE49-F238E27FC236}">
                <a16:creationId xmlns:a16="http://schemas.microsoft.com/office/drawing/2014/main" id="{C33E3D28-9476-4A85-9E4E-45614D50B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428B603-BA6B-4890-A046-6748489FA1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EFF7E-BF0C-4366-A398-0BADDBF603E6}" type="slidenum">
              <a:rPr lang="nb-NO" smtClean="0"/>
              <a:t>‹#›</a:t>
            </a:fld>
            <a:endParaRPr lang="nb-NO"/>
          </a:p>
        </p:txBody>
      </p:sp>
    </p:spTree>
    <p:extLst>
      <p:ext uri="{BB962C8B-B14F-4D97-AF65-F5344CB8AC3E}">
        <p14:creationId xmlns:p14="http://schemas.microsoft.com/office/powerpoint/2010/main" val="283814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storymaps.arcgis.com/stories/a6ca8bca54304f63a2c981a65debf40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7ED72F-129F-4734-A0B9-4B98E81700B3}"/>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95A1BC3C-688B-4018-B4E9-FC984866BEAB}"/>
              </a:ext>
            </a:extLst>
          </p:cNvPr>
          <p:cNvSpPr>
            <a:spLocks noGrp="1"/>
          </p:cNvSpPr>
          <p:nvPr>
            <p:ph idx="1"/>
          </p:nvPr>
        </p:nvSpPr>
        <p:spPr/>
        <p:txBody>
          <a:bodyPr/>
          <a:lstStyle/>
          <a:p>
            <a:endParaRPr lang="nb-NO"/>
          </a:p>
        </p:txBody>
      </p:sp>
      <p:pic>
        <p:nvPicPr>
          <p:cNvPr id="4" name="Bilde 3">
            <a:extLst>
              <a:ext uri="{FF2B5EF4-FFF2-40B4-BE49-F238E27FC236}">
                <a16:creationId xmlns:a16="http://schemas.microsoft.com/office/drawing/2014/main" id="{F468226E-2051-44EB-BC2C-7DF2D8391E31}"/>
              </a:ext>
            </a:extLst>
          </p:cNvPr>
          <p:cNvPicPr>
            <a:picLocks noChangeAspect="1"/>
          </p:cNvPicPr>
          <p:nvPr/>
        </p:nvPicPr>
        <p:blipFill>
          <a:blip r:embed="rId2"/>
          <a:stretch>
            <a:fillRect/>
          </a:stretch>
        </p:blipFill>
        <p:spPr>
          <a:xfrm>
            <a:off x="838200" y="68367"/>
            <a:ext cx="11082602" cy="6858000"/>
          </a:xfrm>
          <a:prstGeom prst="rect">
            <a:avLst/>
          </a:prstGeom>
        </p:spPr>
      </p:pic>
      <p:sp>
        <p:nvSpPr>
          <p:cNvPr id="5" name="TekstSylinder 4">
            <a:extLst>
              <a:ext uri="{FF2B5EF4-FFF2-40B4-BE49-F238E27FC236}">
                <a16:creationId xmlns:a16="http://schemas.microsoft.com/office/drawing/2014/main" id="{DBF14CFF-FC74-4E90-BADB-47C889AE7E5B}"/>
              </a:ext>
            </a:extLst>
          </p:cNvPr>
          <p:cNvSpPr txBox="1"/>
          <p:nvPr/>
        </p:nvSpPr>
        <p:spPr>
          <a:xfrm>
            <a:off x="1615156" y="681037"/>
            <a:ext cx="9366190" cy="1754326"/>
          </a:xfrm>
          <a:prstGeom prst="rect">
            <a:avLst/>
          </a:prstGeom>
          <a:noFill/>
        </p:spPr>
        <p:txBody>
          <a:bodyPr wrap="square" rtlCol="0">
            <a:spAutoFit/>
          </a:bodyPr>
          <a:lstStyle/>
          <a:p>
            <a:pPr algn="ctr"/>
            <a:r>
              <a:rPr lang="nb-NO" sz="5400" b="1" dirty="0">
                <a:solidFill>
                  <a:srgbClr val="FF0000"/>
                </a:solidFill>
              </a:rPr>
              <a:t>Fortettingsstrategi gjennom byplanarbeidet for Kirkenes</a:t>
            </a:r>
          </a:p>
        </p:txBody>
      </p:sp>
      <p:sp>
        <p:nvSpPr>
          <p:cNvPr id="6" name="TekstSylinder 5">
            <a:extLst>
              <a:ext uri="{FF2B5EF4-FFF2-40B4-BE49-F238E27FC236}">
                <a16:creationId xmlns:a16="http://schemas.microsoft.com/office/drawing/2014/main" id="{04F202B0-0D9F-40E1-94E3-FE2B07167873}"/>
              </a:ext>
            </a:extLst>
          </p:cNvPr>
          <p:cNvSpPr txBox="1"/>
          <p:nvPr/>
        </p:nvSpPr>
        <p:spPr>
          <a:xfrm>
            <a:off x="1760434" y="5547916"/>
            <a:ext cx="9507908" cy="1077218"/>
          </a:xfrm>
          <a:prstGeom prst="rect">
            <a:avLst/>
          </a:prstGeom>
          <a:noFill/>
        </p:spPr>
        <p:txBody>
          <a:bodyPr wrap="square" rtlCol="0">
            <a:spAutoFit/>
          </a:bodyPr>
          <a:lstStyle/>
          <a:p>
            <a:pPr algn="ctr"/>
            <a:r>
              <a:rPr lang="nb-NO" sz="3200" dirty="0"/>
              <a:t>Forslag fra </a:t>
            </a:r>
            <a:r>
              <a:rPr lang="nb-NO" sz="3200" dirty="0" err="1"/>
              <a:t>Asplan</a:t>
            </a:r>
            <a:r>
              <a:rPr lang="nb-NO" sz="3200" dirty="0"/>
              <a:t> </a:t>
            </a:r>
            <a:r>
              <a:rPr lang="nb-NO" sz="3200" dirty="0" err="1"/>
              <a:t>Viak</a:t>
            </a:r>
            <a:r>
              <a:rPr lang="nb-NO" sz="3200" dirty="0"/>
              <a:t> for Sør-Varanger kommune</a:t>
            </a:r>
          </a:p>
          <a:p>
            <a:pPr algn="ctr"/>
            <a:r>
              <a:rPr lang="nb-NO" sz="3200" dirty="0"/>
              <a:t>Presentert av plan- og utviklingssjef Frans Eriksen</a:t>
            </a:r>
          </a:p>
        </p:txBody>
      </p:sp>
    </p:spTree>
    <p:extLst>
      <p:ext uri="{BB962C8B-B14F-4D97-AF65-F5344CB8AC3E}">
        <p14:creationId xmlns:p14="http://schemas.microsoft.com/office/powerpoint/2010/main" val="273969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storymaps.arcgis.com/02415dc6-1d44-4fdd-a682-44d1db3f6626">
            <a:extLst>
              <a:ext uri="{FF2B5EF4-FFF2-40B4-BE49-F238E27FC236}">
                <a16:creationId xmlns:a16="http://schemas.microsoft.com/office/drawing/2014/main" id="{316FB83D-F2DF-478A-A161-15B063556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a:extLst>
              <a:ext uri="{FF2B5EF4-FFF2-40B4-BE49-F238E27FC236}">
                <a16:creationId xmlns:a16="http://schemas.microsoft.com/office/drawing/2014/main" id="{23DD54D3-FE48-4438-B761-EE3A678C5D52}"/>
              </a:ext>
            </a:extLst>
          </p:cNvPr>
          <p:cNvSpPr>
            <a:spLocks noGrp="1"/>
          </p:cNvSpPr>
          <p:nvPr>
            <p:ph idx="1"/>
          </p:nvPr>
        </p:nvSpPr>
        <p:spPr>
          <a:xfrm>
            <a:off x="526672" y="686623"/>
            <a:ext cx="3238144" cy="5484754"/>
          </a:xfrm>
        </p:spPr>
        <p:txBody>
          <a:bodyPr>
            <a:normAutofit fontScale="85000" lnSpcReduction="20000"/>
          </a:bodyPr>
          <a:lstStyle/>
          <a:p>
            <a:pPr marL="0" indent="0">
              <a:buNone/>
            </a:pPr>
            <a:r>
              <a:rPr lang="nb-NO" b="1" i="1" dirty="0"/>
              <a:t>Føringer bygninger</a:t>
            </a:r>
          </a:p>
          <a:p>
            <a:r>
              <a:rPr lang="nb-NO" dirty="0"/>
              <a:t>Nybygg i fortetting med boligformål/ næring bør i utgangspunktet følge opp den generelle høyden i sentrum på 2-4 </a:t>
            </a:r>
            <a:r>
              <a:rPr lang="nb-NO" dirty="0" err="1"/>
              <a:t>etg</a:t>
            </a:r>
            <a:r>
              <a:rPr lang="nb-NO" dirty="0"/>
              <a:t> </a:t>
            </a:r>
            <a:r>
              <a:rPr lang="nb-NO" dirty="0" err="1"/>
              <a:t>pga</a:t>
            </a:r>
            <a:r>
              <a:rPr lang="nb-NO" dirty="0"/>
              <a:t> lite framtredende funksjon og solforhold</a:t>
            </a:r>
          </a:p>
          <a:p>
            <a:r>
              <a:rPr lang="nb-NO" dirty="0"/>
              <a:t>Typiske gjenreisningsbygg bør beholde opprinnelig takform ved påbygging i høyden. </a:t>
            </a:r>
          </a:p>
          <a:p>
            <a:r>
              <a:rPr lang="nb-NO" dirty="0"/>
              <a:t>Ved påbygging av nyere bygg samt transformasjon kan det etableres flate tak.</a:t>
            </a:r>
          </a:p>
        </p:txBody>
      </p:sp>
      <p:pic>
        <p:nvPicPr>
          <p:cNvPr id="2" name="Bilde 1">
            <a:extLst>
              <a:ext uri="{FF2B5EF4-FFF2-40B4-BE49-F238E27FC236}">
                <a16:creationId xmlns:a16="http://schemas.microsoft.com/office/drawing/2014/main" id="{A7CF9ED4-13DA-48F6-9555-03D548EFDFEF}"/>
              </a:ext>
            </a:extLst>
          </p:cNvPr>
          <p:cNvPicPr>
            <a:picLocks noChangeAspect="1"/>
          </p:cNvPicPr>
          <p:nvPr/>
        </p:nvPicPr>
        <p:blipFill>
          <a:blip r:embed="rId2"/>
          <a:stretch>
            <a:fillRect/>
          </a:stretch>
        </p:blipFill>
        <p:spPr>
          <a:xfrm>
            <a:off x="4046240" y="884490"/>
            <a:ext cx="7619088" cy="5089020"/>
          </a:xfrm>
          <a:prstGeom prst="rect">
            <a:avLst/>
          </a:prstGeom>
        </p:spPr>
      </p:pic>
    </p:spTree>
    <p:extLst>
      <p:ext uri="{BB962C8B-B14F-4D97-AF65-F5344CB8AC3E}">
        <p14:creationId xmlns:p14="http://schemas.microsoft.com/office/powerpoint/2010/main" val="419604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storymaps.arcgis.com/02415dc6-1d44-4fdd-a682-44d1db3f6626">
            <a:extLst>
              <a:ext uri="{FF2B5EF4-FFF2-40B4-BE49-F238E27FC236}">
                <a16:creationId xmlns:a16="http://schemas.microsoft.com/office/drawing/2014/main" id="{316FB83D-F2DF-478A-A161-15B063556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a:extLst>
              <a:ext uri="{FF2B5EF4-FFF2-40B4-BE49-F238E27FC236}">
                <a16:creationId xmlns:a16="http://schemas.microsoft.com/office/drawing/2014/main" id="{23DD54D3-FE48-4438-B761-EE3A678C5D52}"/>
              </a:ext>
            </a:extLst>
          </p:cNvPr>
          <p:cNvSpPr>
            <a:spLocks noGrp="1"/>
          </p:cNvSpPr>
          <p:nvPr>
            <p:ph idx="1"/>
          </p:nvPr>
        </p:nvSpPr>
        <p:spPr>
          <a:xfrm>
            <a:off x="579668" y="839023"/>
            <a:ext cx="4564899" cy="5484754"/>
          </a:xfrm>
        </p:spPr>
        <p:txBody>
          <a:bodyPr>
            <a:normAutofit fontScale="85000" lnSpcReduction="20000"/>
          </a:bodyPr>
          <a:lstStyle/>
          <a:p>
            <a:pPr marL="0" indent="0">
              <a:buNone/>
            </a:pPr>
            <a:r>
              <a:rPr lang="nb-NO" b="1" i="1" dirty="0"/>
              <a:t>Føringer arkitektur</a:t>
            </a:r>
          </a:p>
          <a:p>
            <a:r>
              <a:rPr lang="nb-NO" dirty="0"/>
              <a:t>Hovedprinsippene med skråtak, åpen første etasje og vinduer som tydelige hull i fasaden (spredt eller samlet som bånd) bør opprettholdes i gjenreisningsarkitekturen.</a:t>
            </a:r>
          </a:p>
          <a:p>
            <a:r>
              <a:rPr lang="nb-NO" dirty="0"/>
              <a:t>Ved påbygging av eksisterende gjenreisningsbygg bør fargepaletten videreføres. Tre bør ikke brukes som kledning ved påbygging av gjenreisningsbygg. Eksisterende materialbruk bør følges opp. Nye fortettingsprosjekter bør tilpasse seg gjenreisningsarkitekturen, men kan ha andre, og gjerne sterkere, farger</a:t>
            </a:r>
          </a:p>
        </p:txBody>
      </p:sp>
      <p:pic>
        <p:nvPicPr>
          <p:cNvPr id="5" name="Bilde 4">
            <a:extLst>
              <a:ext uri="{FF2B5EF4-FFF2-40B4-BE49-F238E27FC236}">
                <a16:creationId xmlns:a16="http://schemas.microsoft.com/office/drawing/2014/main" id="{668068B8-7CD5-43F3-82D6-0ACCE7F22FF2}"/>
              </a:ext>
            </a:extLst>
          </p:cNvPr>
          <p:cNvPicPr>
            <a:picLocks noChangeAspect="1"/>
          </p:cNvPicPr>
          <p:nvPr/>
        </p:nvPicPr>
        <p:blipFill>
          <a:blip r:embed="rId2"/>
          <a:stretch>
            <a:fillRect/>
          </a:stretch>
        </p:blipFill>
        <p:spPr>
          <a:xfrm>
            <a:off x="5027997" y="325007"/>
            <a:ext cx="6562725" cy="3028950"/>
          </a:xfrm>
          <a:prstGeom prst="rect">
            <a:avLst/>
          </a:prstGeom>
        </p:spPr>
      </p:pic>
      <p:pic>
        <p:nvPicPr>
          <p:cNvPr id="6" name="Bilde 5">
            <a:extLst>
              <a:ext uri="{FF2B5EF4-FFF2-40B4-BE49-F238E27FC236}">
                <a16:creationId xmlns:a16="http://schemas.microsoft.com/office/drawing/2014/main" id="{49341309-A30D-493B-8848-C6E215833689}"/>
              </a:ext>
            </a:extLst>
          </p:cNvPr>
          <p:cNvPicPr>
            <a:picLocks noChangeAspect="1"/>
          </p:cNvPicPr>
          <p:nvPr/>
        </p:nvPicPr>
        <p:blipFill>
          <a:blip r:embed="rId3"/>
          <a:stretch>
            <a:fillRect/>
          </a:stretch>
        </p:blipFill>
        <p:spPr>
          <a:xfrm>
            <a:off x="6096000" y="3086100"/>
            <a:ext cx="5105400" cy="3771900"/>
          </a:xfrm>
          <a:prstGeom prst="rect">
            <a:avLst/>
          </a:prstGeom>
        </p:spPr>
      </p:pic>
    </p:spTree>
    <p:extLst>
      <p:ext uri="{BB962C8B-B14F-4D97-AF65-F5344CB8AC3E}">
        <p14:creationId xmlns:p14="http://schemas.microsoft.com/office/powerpoint/2010/main" val="395587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storymaps.arcgis.com/02415dc6-1d44-4fdd-a682-44d1db3f6626">
            <a:extLst>
              <a:ext uri="{FF2B5EF4-FFF2-40B4-BE49-F238E27FC236}">
                <a16:creationId xmlns:a16="http://schemas.microsoft.com/office/drawing/2014/main" id="{316FB83D-F2DF-478A-A161-15B063556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a:extLst>
              <a:ext uri="{FF2B5EF4-FFF2-40B4-BE49-F238E27FC236}">
                <a16:creationId xmlns:a16="http://schemas.microsoft.com/office/drawing/2014/main" id="{23DD54D3-FE48-4438-B761-EE3A678C5D52}"/>
              </a:ext>
            </a:extLst>
          </p:cNvPr>
          <p:cNvSpPr>
            <a:spLocks noGrp="1"/>
          </p:cNvSpPr>
          <p:nvPr>
            <p:ph idx="1"/>
          </p:nvPr>
        </p:nvSpPr>
        <p:spPr>
          <a:xfrm>
            <a:off x="579668" y="839023"/>
            <a:ext cx="4564899" cy="5484754"/>
          </a:xfrm>
        </p:spPr>
        <p:txBody>
          <a:bodyPr>
            <a:normAutofit/>
          </a:bodyPr>
          <a:lstStyle/>
          <a:p>
            <a:pPr marL="0" indent="0">
              <a:buNone/>
            </a:pPr>
            <a:r>
              <a:rPr lang="nb-NO" b="1" i="1" dirty="0"/>
              <a:t>Føringer oppsummert</a:t>
            </a:r>
          </a:p>
          <a:p>
            <a:r>
              <a:rPr lang="nb-NO" sz="2400" dirty="0"/>
              <a:t>Kirkenes må beholde sin overordna karakter og struktur, men denne må styrkes. </a:t>
            </a:r>
          </a:p>
          <a:p>
            <a:r>
              <a:rPr lang="nb-NO" sz="2400" dirty="0"/>
              <a:t>Fokus på å skape bedre og sterkere forbindelser med sjøen og mer aktivitet. </a:t>
            </a:r>
          </a:p>
          <a:p>
            <a:r>
              <a:rPr lang="nb-NO" sz="2400" dirty="0"/>
              <a:t>Videreutvikle de otte byrommene som allerede </a:t>
            </a:r>
            <a:r>
              <a:rPr lang="nb-NO" sz="2400" dirty="0" err="1"/>
              <a:t>nnes</a:t>
            </a:r>
            <a:r>
              <a:rPr lang="nb-NO" sz="2400" dirty="0"/>
              <a:t>. </a:t>
            </a:r>
          </a:p>
          <a:p>
            <a:r>
              <a:rPr lang="nb-NO" sz="2400" dirty="0"/>
              <a:t>Legge til rette for boliger og arbeidsplasser i sentrum</a:t>
            </a:r>
          </a:p>
        </p:txBody>
      </p:sp>
      <p:pic>
        <p:nvPicPr>
          <p:cNvPr id="2" name="Bilde 1">
            <a:extLst>
              <a:ext uri="{FF2B5EF4-FFF2-40B4-BE49-F238E27FC236}">
                <a16:creationId xmlns:a16="http://schemas.microsoft.com/office/drawing/2014/main" id="{7A5A280B-EBC3-4717-B852-66AEB5B6DB9B}"/>
              </a:ext>
            </a:extLst>
          </p:cNvPr>
          <p:cNvPicPr>
            <a:picLocks noChangeAspect="1"/>
          </p:cNvPicPr>
          <p:nvPr/>
        </p:nvPicPr>
        <p:blipFill>
          <a:blip r:embed="rId2"/>
          <a:stretch>
            <a:fillRect/>
          </a:stretch>
        </p:blipFill>
        <p:spPr>
          <a:xfrm>
            <a:off x="5235712" y="337559"/>
            <a:ext cx="6574586" cy="6182882"/>
          </a:xfrm>
          <a:prstGeom prst="rect">
            <a:avLst/>
          </a:prstGeom>
        </p:spPr>
      </p:pic>
    </p:spTree>
    <p:extLst>
      <p:ext uri="{BB962C8B-B14F-4D97-AF65-F5344CB8AC3E}">
        <p14:creationId xmlns:p14="http://schemas.microsoft.com/office/powerpoint/2010/main" val="1841946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6256AA-7C51-44F5-B613-3F8AB79E01A5}"/>
              </a:ext>
            </a:extLst>
          </p:cNvPr>
          <p:cNvSpPr>
            <a:spLocks noGrp="1"/>
          </p:cNvSpPr>
          <p:nvPr>
            <p:ph type="title"/>
          </p:nvPr>
        </p:nvSpPr>
        <p:spPr>
          <a:xfrm>
            <a:off x="923658" y="1194067"/>
            <a:ext cx="5172342" cy="3745402"/>
          </a:xfrm>
        </p:spPr>
        <p:txBody>
          <a:bodyPr>
            <a:normAutofit/>
          </a:bodyPr>
          <a:lstStyle/>
          <a:p>
            <a:r>
              <a:rPr lang="nb-NO" dirty="0"/>
              <a:t>Tidligere innspill</a:t>
            </a:r>
            <a:br>
              <a:rPr lang="nb-NO" dirty="0"/>
            </a:br>
            <a:r>
              <a:rPr lang="nb-NO" sz="2800" dirty="0"/>
              <a:t>Kirkenesdagene 2016 og i 2019</a:t>
            </a:r>
            <a:br>
              <a:rPr lang="nb-NO" sz="2800" dirty="0"/>
            </a:br>
            <a:r>
              <a:rPr lang="nb-NO" sz="2800" dirty="0"/>
              <a:t>Barnetråkk</a:t>
            </a:r>
            <a:br>
              <a:rPr lang="nb-NO" sz="2800" dirty="0"/>
            </a:br>
            <a:r>
              <a:rPr lang="nb-NO" sz="2800" dirty="0"/>
              <a:t>Studentoppgaver</a:t>
            </a:r>
            <a:endParaRPr lang="nb-NO" dirty="0"/>
          </a:p>
        </p:txBody>
      </p:sp>
      <p:pic>
        <p:nvPicPr>
          <p:cNvPr id="5" name="Bilde 4">
            <a:extLst>
              <a:ext uri="{FF2B5EF4-FFF2-40B4-BE49-F238E27FC236}">
                <a16:creationId xmlns:a16="http://schemas.microsoft.com/office/drawing/2014/main" id="{64F15B1B-24B8-4DB5-A86B-81F35A953223}"/>
              </a:ext>
            </a:extLst>
          </p:cNvPr>
          <p:cNvPicPr>
            <a:picLocks noChangeAspect="1"/>
          </p:cNvPicPr>
          <p:nvPr/>
        </p:nvPicPr>
        <p:blipFill>
          <a:blip r:embed="rId2"/>
          <a:stretch>
            <a:fillRect/>
          </a:stretch>
        </p:blipFill>
        <p:spPr>
          <a:xfrm>
            <a:off x="6184158" y="0"/>
            <a:ext cx="4899885" cy="6858000"/>
          </a:xfrm>
          <a:prstGeom prst="rect">
            <a:avLst/>
          </a:prstGeom>
        </p:spPr>
      </p:pic>
    </p:spTree>
    <p:extLst>
      <p:ext uri="{BB962C8B-B14F-4D97-AF65-F5344CB8AC3E}">
        <p14:creationId xmlns:p14="http://schemas.microsoft.com/office/powerpoint/2010/main" val="1748166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6C7CAB-C5B3-470F-AF62-780E407B4CC2}"/>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FCD44CB3-16C6-4EE9-AF06-6CA6E89F5B62}"/>
              </a:ext>
            </a:extLst>
          </p:cNvPr>
          <p:cNvSpPr>
            <a:spLocks noGrp="1"/>
          </p:cNvSpPr>
          <p:nvPr>
            <p:ph idx="1"/>
          </p:nvPr>
        </p:nvSpPr>
        <p:spPr/>
        <p:txBody>
          <a:bodyPr/>
          <a:lstStyle/>
          <a:p>
            <a:endParaRPr lang="nb-NO"/>
          </a:p>
        </p:txBody>
      </p:sp>
      <p:pic>
        <p:nvPicPr>
          <p:cNvPr id="4" name="Bilde 3">
            <a:extLst>
              <a:ext uri="{FF2B5EF4-FFF2-40B4-BE49-F238E27FC236}">
                <a16:creationId xmlns:a16="http://schemas.microsoft.com/office/drawing/2014/main" id="{E68EC7E7-F772-4543-9060-401D7FA52F83}"/>
              </a:ext>
            </a:extLst>
          </p:cNvPr>
          <p:cNvPicPr>
            <a:picLocks noChangeAspect="1"/>
          </p:cNvPicPr>
          <p:nvPr/>
        </p:nvPicPr>
        <p:blipFill>
          <a:blip r:embed="rId2"/>
          <a:stretch>
            <a:fillRect/>
          </a:stretch>
        </p:blipFill>
        <p:spPr>
          <a:xfrm>
            <a:off x="640391" y="0"/>
            <a:ext cx="10911218" cy="6858000"/>
          </a:xfrm>
          <a:prstGeom prst="rect">
            <a:avLst/>
          </a:prstGeom>
        </p:spPr>
      </p:pic>
    </p:spTree>
    <p:extLst>
      <p:ext uri="{BB962C8B-B14F-4D97-AF65-F5344CB8AC3E}">
        <p14:creationId xmlns:p14="http://schemas.microsoft.com/office/powerpoint/2010/main" val="67525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6C7CAB-C5B3-470F-AF62-780E407B4CC2}"/>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FCD44CB3-16C6-4EE9-AF06-6CA6E89F5B62}"/>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91747666-7638-41EE-A510-E693768E1D9C}"/>
              </a:ext>
            </a:extLst>
          </p:cNvPr>
          <p:cNvPicPr>
            <a:picLocks noChangeAspect="1"/>
          </p:cNvPicPr>
          <p:nvPr/>
        </p:nvPicPr>
        <p:blipFill>
          <a:blip r:embed="rId2"/>
          <a:stretch>
            <a:fillRect/>
          </a:stretch>
        </p:blipFill>
        <p:spPr>
          <a:xfrm>
            <a:off x="282888" y="0"/>
            <a:ext cx="11626223" cy="6858000"/>
          </a:xfrm>
          <a:prstGeom prst="rect">
            <a:avLst/>
          </a:prstGeom>
        </p:spPr>
      </p:pic>
    </p:spTree>
    <p:extLst>
      <p:ext uri="{BB962C8B-B14F-4D97-AF65-F5344CB8AC3E}">
        <p14:creationId xmlns:p14="http://schemas.microsoft.com/office/powerpoint/2010/main" val="4162335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252AD0F-E3C2-4CDA-BA3C-246637774146}"/>
              </a:ext>
            </a:extLst>
          </p:cNvPr>
          <p:cNvPicPr>
            <a:picLocks noChangeAspect="1"/>
          </p:cNvPicPr>
          <p:nvPr/>
        </p:nvPicPr>
        <p:blipFill>
          <a:blip r:embed="rId2"/>
          <a:stretch>
            <a:fillRect/>
          </a:stretch>
        </p:blipFill>
        <p:spPr>
          <a:xfrm>
            <a:off x="679604" y="0"/>
            <a:ext cx="10832792" cy="6858000"/>
          </a:xfrm>
          <a:prstGeom prst="rect">
            <a:avLst/>
          </a:prstGeom>
        </p:spPr>
      </p:pic>
    </p:spTree>
    <p:extLst>
      <p:ext uri="{BB962C8B-B14F-4D97-AF65-F5344CB8AC3E}">
        <p14:creationId xmlns:p14="http://schemas.microsoft.com/office/powerpoint/2010/main" val="290885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252AD0F-E3C2-4CDA-BA3C-246637774146}"/>
              </a:ext>
            </a:extLst>
          </p:cNvPr>
          <p:cNvPicPr>
            <a:picLocks noChangeAspect="1"/>
          </p:cNvPicPr>
          <p:nvPr/>
        </p:nvPicPr>
        <p:blipFill>
          <a:blip r:embed="rId2"/>
          <a:stretch>
            <a:fillRect/>
          </a:stretch>
        </p:blipFill>
        <p:spPr>
          <a:xfrm>
            <a:off x="679604" y="0"/>
            <a:ext cx="10832792" cy="6858000"/>
          </a:xfrm>
          <a:prstGeom prst="rect">
            <a:avLst/>
          </a:prstGeom>
        </p:spPr>
      </p:pic>
      <p:pic>
        <p:nvPicPr>
          <p:cNvPr id="2" name="Bilde 1">
            <a:extLst>
              <a:ext uri="{FF2B5EF4-FFF2-40B4-BE49-F238E27FC236}">
                <a16:creationId xmlns:a16="http://schemas.microsoft.com/office/drawing/2014/main" id="{417FFD7A-F0BF-4A8B-904C-C334C62225E0}"/>
              </a:ext>
            </a:extLst>
          </p:cNvPr>
          <p:cNvPicPr>
            <a:picLocks noChangeAspect="1"/>
          </p:cNvPicPr>
          <p:nvPr/>
        </p:nvPicPr>
        <p:blipFill>
          <a:blip r:embed="rId3"/>
          <a:stretch>
            <a:fillRect/>
          </a:stretch>
        </p:blipFill>
        <p:spPr>
          <a:xfrm>
            <a:off x="143376" y="0"/>
            <a:ext cx="11905247" cy="6858000"/>
          </a:xfrm>
          <a:prstGeom prst="rect">
            <a:avLst/>
          </a:prstGeom>
        </p:spPr>
      </p:pic>
    </p:spTree>
    <p:extLst>
      <p:ext uri="{BB962C8B-B14F-4D97-AF65-F5344CB8AC3E}">
        <p14:creationId xmlns:p14="http://schemas.microsoft.com/office/powerpoint/2010/main" val="4141608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F19E567-CBF5-4211-AC45-CEC3C44EA884}"/>
              </a:ext>
            </a:extLst>
          </p:cNvPr>
          <p:cNvPicPr>
            <a:picLocks noChangeAspect="1"/>
          </p:cNvPicPr>
          <p:nvPr/>
        </p:nvPicPr>
        <p:blipFill>
          <a:blip r:embed="rId2"/>
          <a:stretch>
            <a:fillRect/>
          </a:stretch>
        </p:blipFill>
        <p:spPr>
          <a:xfrm>
            <a:off x="946832" y="0"/>
            <a:ext cx="10298336" cy="6858000"/>
          </a:xfrm>
          <a:prstGeom prst="rect">
            <a:avLst/>
          </a:prstGeom>
        </p:spPr>
      </p:pic>
    </p:spTree>
    <p:extLst>
      <p:ext uri="{BB962C8B-B14F-4D97-AF65-F5344CB8AC3E}">
        <p14:creationId xmlns:p14="http://schemas.microsoft.com/office/powerpoint/2010/main" val="1466958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0500EF4-4C4F-4A24-83F5-686FAD184F11}"/>
              </a:ext>
            </a:extLst>
          </p:cNvPr>
          <p:cNvPicPr>
            <a:picLocks noChangeAspect="1"/>
          </p:cNvPicPr>
          <p:nvPr/>
        </p:nvPicPr>
        <p:blipFill>
          <a:blip r:embed="rId2"/>
          <a:stretch>
            <a:fillRect/>
          </a:stretch>
        </p:blipFill>
        <p:spPr>
          <a:xfrm>
            <a:off x="723536" y="0"/>
            <a:ext cx="10744927" cy="6858000"/>
          </a:xfrm>
          <a:prstGeom prst="rect">
            <a:avLst/>
          </a:prstGeom>
        </p:spPr>
      </p:pic>
    </p:spTree>
    <p:extLst>
      <p:ext uri="{BB962C8B-B14F-4D97-AF65-F5344CB8AC3E}">
        <p14:creationId xmlns:p14="http://schemas.microsoft.com/office/powerpoint/2010/main" val="28484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941B988-60CB-455C-AE85-BBC8F89D1558}"/>
              </a:ext>
            </a:extLst>
          </p:cNvPr>
          <p:cNvPicPr/>
          <p:nvPr/>
        </p:nvPicPr>
        <p:blipFill>
          <a:blip r:embed="rId2">
            <a:extLst>
              <a:ext uri="{28A0092B-C50C-407E-A947-70E740481C1C}">
                <a14:useLocalDpi xmlns:a14="http://schemas.microsoft.com/office/drawing/2010/main" val="0"/>
              </a:ext>
            </a:extLst>
          </a:blip>
          <a:stretch>
            <a:fillRect/>
          </a:stretch>
        </p:blipFill>
        <p:spPr>
          <a:xfrm rot="5400000">
            <a:off x="4231105" y="-1102895"/>
            <a:ext cx="6858000" cy="9063790"/>
          </a:xfrm>
          <a:prstGeom prst="rect">
            <a:avLst/>
          </a:prstGeom>
          <a:ln>
            <a:solidFill>
              <a:schemeClr val="tx1"/>
            </a:solidFill>
          </a:ln>
        </p:spPr>
      </p:pic>
      <p:sp>
        <p:nvSpPr>
          <p:cNvPr id="3" name="Plassholder for innhold 2">
            <a:extLst>
              <a:ext uri="{FF2B5EF4-FFF2-40B4-BE49-F238E27FC236}">
                <a16:creationId xmlns:a16="http://schemas.microsoft.com/office/drawing/2014/main" id="{B6F268B3-1D5A-4BFC-9625-D9509A42B0C3}"/>
              </a:ext>
            </a:extLst>
          </p:cNvPr>
          <p:cNvSpPr>
            <a:spLocks noGrp="1"/>
          </p:cNvSpPr>
          <p:nvPr>
            <p:ph idx="1"/>
          </p:nvPr>
        </p:nvSpPr>
        <p:spPr>
          <a:xfrm>
            <a:off x="80319" y="1100692"/>
            <a:ext cx="3226903" cy="4915547"/>
          </a:xfrm>
          <a:solidFill>
            <a:srgbClr val="FFFFFF">
              <a:alpha val="30196"/>
            </a:srgbClr>
          </a:solidFill>
        </p:spPr>
        <p:txBody>
          <a:bodyPr>
            <a:normAutofit lnSpcReduction="10000"/>
          </a:bodyPr>
          <a:lstStyle/>
          <a:p>
            <a:pPr marL="0" indent="0">
              <a:buNone/>
            </a:pPr>
            <a:r>
              <a:rPr lang="nb-NO" dirty="0"/>
              <a:t>Planen er en arealplan - kommunedelplan som strekker seg fra førstevann til Prestøya</a:t>
            </a:r>
          </a:p>
          <a:p>
            <a:pPr marL="0" indent="0">
              <a:buNone/>
            </a:pPr>
            <a:endParaRPr lang="nb-NO" dirty="0"/>
          </a:p>
          <a:p>
            <a:pPr marL="0" indent="0">
              <a:buNone/>
            </a:pPr>
            <a:r>
              <a:rPr lang="nb-NO" dirty="0"/>
              <a:t>Fortettingsstrategien en del av byplanarbeidet og omfatter kun sentrum</a:t>
            </a:r>
          </a:p>
          <a:p>
            <a:endParaRPr lang="nb-NO" dirty="0"/>
          </a:p>
        </p:txBody>
      </p:sp>
      <p:sp>
        <p:nvSpPr>
          <p:cNvPr id="6" name="Tittel 1">
            <a:extLst>
              <a:ext uri="{FF2B5EF4-FFF2-40B4-BE49-F238E27FC236}">
                <a16:creationId xmlns:a16="http://schemas.microsoft.com/office/drawing/2014/main" id="{2E040248-439C-4A74-A725-05F498A0501E}"/>
              </a:ext>
            </a:extLst>
          </p:cNvPr>
          <p:cNvSpPr>
            <a:spLocks noGrp="1"/>
          </p:cNvSpPr>
          <p:nvPr>
            <p:ph type="title"/>
          </p:nvPr>
        </p:nvSpPr>
        <p:spPr>
          <a:xfrm>
            <a:off x="80319" y="85038"/>
            <a:ext cx="10515600" cy="1325563"/>
          </a:xfrm>
        </p:spPr>
        <p:txBody>
          <a:bodyPr/>
          <a:lstStyle/>
          <a:p>
            <a:r>
              <a:rPr lang="nb-NO" b="1" dirty="0"/>
              <a:t>Hva er byplan Kirkenes?</a:t>
            </a:r>
          </a:p>
        </p:txBody>
      </p:sp>
    </p:spTree>
    <p:extLst>
      <p:ext uri="{BB962C8B-B14F-4D97-AF65-F5344CB8AC3E}">
        <p14:creationId xmlns:p14="http://schemas.microsoft.com/office/powerpoint/2010/main" val="891904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5C16016-B248-4E59-B215-3F0E8EF220ED}"/>
              </a:ext>
            </a:extLst>
          </p:cNvPr>
          <p:cNvPicPr>
            <a:picLocks noChangeAspect="1"/>
          </p:cNvPicPr>
          <p:nvPr/>
        </p:nvPicPr>
        <p:blipFill>
          <a:blip r:embed="rId2"/>
          <a:stretch>
            <a:fillRect/>
          </a:stretch>
        </p:blipFill>
        <p:spPr>
          <a:xfrm>
            <a:off x="564022" y="119641"/>
            <a:ext cx="11407612" cy="6528987"/>
          </a:xfrm>
          <a:prstGeom prst="rect">
            <a:avLst/>
          </a:prstGeom>
        </p:spPr>
      </p:pic>
    </p:spTree>
    <p:extLst>
      <p:ext uri="{BB962C8B-B14F-4D97-AF65-F5344CB8AC3E}">
        <p14:creationId xmlns:p14="http://schemas.microsoft.com/office/powerpoint/2010/main" val="2849542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22A0713-BF7C-4398-8F7B-168E78B9BA8E}"/>
              </a:ext>
            </a:extLst>
          </p:cNvPr>
          <p:cNvPicPr>
            <a:picLocks noChangeAspect="1"/>
          </p:cNvPicPr>
          <p:nvPr/>
        </p:nvPicPr>
        <p:blipFill>
          <a:blip r:embed="rId2"/>
          <a:stretch>
            <a:fillRect/>
          </a:stretch>
        </p:blipFill>
        <p:spPr>
          <a:xfrm>
            <a:off x="374304" y="0"/>
            <a:ext cx="11443391" cy="6858000"/>
          </a:xfrm>
          <a:prstGeom prst="rect">
            <a:avLst/>
          </a:prstGeom>
        </p:spPr>
      </p:pic>
    </p:spTree>
    <p:extLst>
      <p:ext uri="{BB962C8B-B14F-4D97-AF65-F5344CB8AC3E}">
        <p14:creationId xmlns:p14="http://schemas.microsoft.com/office/powerpoint/2010/main" val="493562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AF40EEC-CF96-4603-B062-8A06D22CF84B}"/>
              </a:ext>
            </a:extLst>
          </p:cNvPr>
          <p:cNvPicPr>
            <a:picLocks noChangeAspect="1"/>
          </p:cNvPicPr>
          <p:nvPr/>
        </p:nvPicPr>
        <p:blipFill>
          <a:blip r:embed="rId2"/>
          <a:stretch>
            <a:fillRect/>
          </a:stretch>
        </p:blipFill>
        <p:spPr>
          <a:xfrm>
            <a:off x="696746" y="0"/>
            <a:ext cx="10798508" cy="6858000"/>
          </a:xfrm>
          <a:prstGeom prst="rect">
            <a:avLst/>
          </a:prstGeom>
        </p:spPr>
      </p:pic>
    </p:spTree>
    <p:extLst>
      <p:ext uri="{BB962C8B-B14F-4D97-AF65-F5344CB8AC3E}">
        <p14:creationId xmlns:p14="http://schemas.microsoft.com/office/powerpoint/2010/main" val="4041520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A61125F-0850-4A26-BF2B-4A2A1DF53DFF}"/>
              </a:ext>
            </a:extLst>
          </p:cNvPr>
          <p:cNvPicPr>
            <a:picLocks noChangeAspect="1"/>
          </p:cNvPicPr>
          <p:nvPr/>
        </p:nvPicPr>
        <p:blipFill>
          <a:blip r:embed="rId2"/>
          <a:stretch>
            <a:fillRect/>
          </a:stretch>
        </p:blipFill>
        <p:spPr>
          <a:xfrm>
            <a:off x="381090" y="49370"/>
            <a:ext cx="11810910" cy="6547984"/>
          </a:xfrm>
          <a:prstGeom prst="rect">
            <a:avLst/>
          </a:prstGeom>
        </p:spPr>
      </p:pic>
    </p:spTree>
    <p:extLst>
      <p:ext uri="{BB962C8B-B14F-4D97-AF65-F5344CB8AC3E}">
        <p14:creationId xmlns:p14="http://schemas.microsoft.com/office/powerpoint/2010/main" val="3337572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89142D7-A079-4C11-86F7-2A2ED5D12B35}"/>
              </a:ext>
            </a:extLst>
          </p:cNvPr>
          <p:cNvPicPr>
            <a:picLocks noChangeAspect="1"/>
          </p:cNvPicPr>
          <p:nvPr/>
        </p:nvPicPr>
        <p:blipFill>
          <a:blip r:embed="rId2"/>
          <a:stretch>
            <a:fillRect/>
          </a:stretch>
        </p:blipFill>
        <p:spPr>
          <a:xfrm>
            <a:off x="755353" y="0"/>
            <a:ext cx="10681294" cy="6858000"/>
          </a:xfrm>
          <a:prstGeom prst="rect">
            <a:avLst/>
          </a:prstGeom>
        </p:spPr>
      </p:pic>
    </p:spTree>
    <p:extLst>
      <p:ext uri="{BB962C8B-B14F-4D97-AF65-F5344CB8AC3E}">
        <p14:creationId xmlns:p14="http://schemas.microsoft.com/office/powerpoint/2010/main" val="3364425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F1CFE1F-055E-4081-98B3-B8BBC533E69A}"/>
              </a:ext>
            </a:extLst>
          </p:cNvPr>
          <p:cNvPicPr>
            <a:picLocks noChangeAspect="1"/>
          </p:cNvPicPr>
          <p:nvPr/>
        </p:nvPicPr>
        <p:blipFill>
          <a:blip r:embed="rId2"/>
          <a:stretch>
            <a:fillRect/>
          </a:stretch>
        </p:blipFill>
        <p:spPr>
          <a:xfrm>
            <a:off x="1608110" y="0"/>
            <a:ext cx="8975779" cy="6858000"/>
          </a:xfrm>
          <a:prstGeom prst="rect">
            <a:avLst/>
          </a:prstGeom>
        </p:spPr>
      </p:pic>
    </p:spTree>
    <p:extLst>
      <p:ext uri="{BB962C8B-B14F-4D97-AF65-F5344CB8AC3E}">
        <p14:creationId xmlns:p14="http://schemas.microsoft.com/office/powerpoint/2010/main" val="3743429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8F58526-1731-408A-89D1-464999FFE117}"/>
              </a:ext>
            </a:extLst>
          </p:cNvPr>
          <p:cNvPicPr>
            <a:picLocks noChangeAspect="1"/>
          </p:cNvPicPr>
          <p:nvPr/>
        </p:nvPicPr>
        <p:blipFill>
          <a:blip r:embed="rId2"/>
          <a:stretch>
            <a:fillRect/>
          </a:stretch>
        </p:blipFill>
        <p:spPr>
          <a:xfrm>
            <a:off x="1559766" y="0"/>
            <a:ext cx="9072467" cy="6858000"/>
          </a:xfrm>
          <a:prstGeom prst="rect">
            <a:avLst/>
          </a:prstGeom>
        </p:spPr>
      </p:pic>
    </p:spTree>
    <p:extLst>
      <p:ext uri="{BB962C8B-B14F-4D97-AF65-F5344CB8AC3E}">
        <p14:creationId xmlns:p14="http://schemas.microsoft.com/office/powerpoint/2010/main" val="3206038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7E6088E-05A2-4D08-8366-452D2E623705}"/>
              </a:ext>
            </a:extLst>
          </p:cNvPr>
          <p:cNvPicPr>
            <a:picLocks noChangeAspect="1"/>
          </p:cNvPicPr>
          <p:nvPr/>
        </p:nvPicPr>
        <p:blipFill>
          <a:blip r:embed="rId2"/>
          <a:stretch>
            <a:fillRect/>
          </a:stretch>
        </p:blipFill>
        <p:spPr>
          <a:xfrm>
            <a:off x="666524" y="0"/>
            <a:ext cx="10858952" cy="6858000"/>
          </a:xfrm>
          <a:prstGeom prst="rect">
            <a:avLst/>
          </a:prstGeom>
        </p:spPr>
      </p:pic>
    </p:spTree>
    <p:extLst>
      <p:ext uri="{BB962C8B-B14F-4D97-AF65-F5344CB8AC3E}">
        <p14:creationId xmlns:p14="http://schemas.microsoft.com/office/powerpoint/2010/main" val="3608117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B32AB1-8471-41DF-9FC1-2303F3F39B51}"/>
              </a:ext>
            </a:extLst>
          </p:cNvPr>
          <p:cNvSpPr>
            <a:spLocks noGrp="1"/>
          </p:cNvSpPr>
          <p:nvPr>
            <p:ph type="title"/>
          </p:nvPr>
        </p:nvSpPr>
        <p:spPr/>
        <p:txBody>
          <a:bodyPr/>
          <a:lstStyle/>
          <a:p>
            <a:r>
              <a:rPr lang="nb-NO" dirty="0"/>
              <a:t>Status på planarbeidet</a:t>
            </a:r>
          </a:p>
        </p:txBody>
      </p:sp>
      <p:sp>
        <p:nvSpPr>
          <p:cNvPr id="3" name="Plassholder for innhold 2">
            <a:extLst>
              <a:ext uri="{FF2B5EF4-FFF2-40B4-BE49-F238E27FC236}">
                <a16:creationId xmlns:a16="http://schemas.microsoft.com/office/drawing/2014/main" id="{D66A26C4-0E91-47C9-8050-060650798A5F}"/>
              </a:ext>
            </a:extLst>
          </p:cNvPr>
          <p:cNvSpPr>
            <a:spLocks noGrp="1"/>
          </p:cNvSpPr>
          <p:nvPr>
            <p:ph idx="1"/>
          </p:nvPr>
        </p:nvSpPr>
        <p:spPr>
          <a:xfrm>
            <a:off x="838200" y="1461331"/>
            <a:ext cx="6559378" cy="5031544"/>
          </a:xfrm>
        </p:spPr>
        <p:txBody>
          <a:bodyPr>
            <a:normAutofit fontScale="85000" lnSpcReduction="10000"/>
          </a:bodyPr>
          <a:lstStyle/>
          <a:p>
            <a:r>
              <a:rPr lang="nb-NO" dirty="0"/>
              <a:t>Det er igangsatt arbeid med forslag til plankart og bestemmelser</a:t>
            </a:r>
          </a:p>
          <a:p>
            <a:pPr lvl="1"/>
            <a:r>
              <a:rPr lang="nb-NO" dirty="0"/>
              <a:t>Øverst til høyre, utsnitt av kommuneplanens arealdel</a:t>
            </a:r>
          </a:p>
          <a:p>
            <a:pPr lvl="1"/>
            <a:r>
              <a:rPr lang="nb-NO" dirty="0"/>
              <a:t>Nederst til høyre, utsnitt av forslaget det jobbes med</a:t>
            </a:r>
          </a:p>
          <a:p>
            <a:r>
              <a:rPr lang="nb-NO" dirty="0"/>
              <a:t>Konsekvensutredning</a:t>
            </a:r>
          </a:p>
          <a:p>
            <a:pPr lvl="1"/>
            <a:r>
              <a:rPr lang="nb-NO" dirty="0"/>
              <a:t>Barnetråkk er gjennomført</a:t>
            </a:r>
          </a:p>
          <a:p>
            <a:pPr lvl="1"/>
            <a:r>
              <a:rPr lang="nb-NO" dirty="0"/>
              <a:t>Det er påbegynt arbeid med følgende tema:</a:t>
            </a:r>
          </a:p>
          <a:p>
            <a:pPr lvl="2"/>
            <a:r>
              <a:rPr lang="nb-NO" dirty="0"/>
              <a:t>Kriminalitetsforebygging</a:t>
            </a:r>
          </a:p>
          <a:p>
            <a:pPr lvl="2"/>
            <a:r>
              <a:rPr lang="nb-NO" dirty="0"/>
              <a:t>Økosystemtjenester</a:t>
            </a:r>
          </a:p>
          <a:p>
            <a:pPr lvl="2"/>
            <a:r>
              <a:rPr lang="nb-NO" dirty="0"/>
              <a:t>Landskap</a:t>
            </a:r>
          </a:p>
          <a:p>
            <a:pPr lvl="2"/>
            <a:r>
              <a:rPr lang="nb-NO" dirty="0"/>
              <a:t>Uterom og grønnstruktur</a:t>
            </a:r>
          </a:p>
          <a:p>
            <a:pPr lvl="2"/>
            <a:r>
              <a:rPr lang="nb-NO" dirty="0"/>
              <a:t>Tilgjengelighet (universell utforming)</a:t>
            </a:r>
          </a:p>
          <a:p>
            <a:pPr lvl="2"/>
            <a:r>
              <a:rPr lang="nb-NO" dirty="0"/>
              <a:t>Arkitektonisk og estetisk utforming, uttrykk og kvalitet</a:t>
            </a:r>
          </a:p>
          <a:p>
            <a:r>
              <a:rPr lang="nb-NO" dirty="0"/>
              <a:t>Andre utredninger</a:t>
            </a:r>
          </a:p>
          <a:p>
            <a:pPr lvl="1"/>
            <a:r>
              <a:rPr lang="nb-NO" dirty="0"/>
              <a:t>Mobilitetsanalyse for Kirkenes</a:t>
            </a:r>
          </a:p>
          <a:p>
            <a:pPr lvl="1"/>
            <a:r>
              <a:rPr lang="nb-NO" dirty="0"/>
              <a:t>Fortettingsstrategi for Kirkenes</a:t>
            </a:r>
          </a:p>
          <a:p>
            <a:pPr lvl="1"/>
            <a:endParaRPr lang="nb-NO" dirty="0"/>
          </a:p>
        </p:txBody>
      </p:sp>
      <p:pic>
        <p:nvPicPr>
          <p:cNvPr id="6" name="Bilde 5">
            <a:extLst>
              <a:ext uri="{FF2B5EF4-FFF2-40B4-BE49-F238E27FC236}">
                <a16:creationId xmlns:a16="http://schemas.microsoft.com/office/drawing/2014/main" id="{BE01C5FE-3917-4608-83E5-DE9BA7C0F663}"/>
              </a:ext>
            </a:extLst>
          </p:cNvPr>
          <p:cNvPicPr>
            <a:picLocks noChangeAspect="1"/>
          </p:cNvPicPr>
          <p:nvPr/>
        </p:nvPicPr>
        <p:blipFill>
          <a:blip r:embed="rId2"/>
          <a:stretch>
            <a:fillRect/>
          </a:stretch>
        </p:blipFill>
        <p:spPr>
          <a:xfrm>
            <a:off x="8707705" y="3393089"/>
            <a:ext cx="3484295" cy="3464911"/>
          </a:xfrm>
          <a:prstGeom prst="rect">
            <a:avLst/>
          </a:prstGeom>
        </p:spPr>
      </p:pic>
      <p:pic>
        <p:nvPicPr>
          <p:cNvPr id="7" name="Bilde 6">
            <a:extLst>
              <a:ext uri="{FF2B5EF4-FFF2-40B4-BE49-F238E27FC236}">
                <a16:creationId xmlns:a16="http://schemas.microsoft.com/office/drawing/2014/main" id="{4859210E-0681-4ECC-8B4A-F6330F896B73}"/>
              </a:ext>
            </a:extLst>
          </p:cNvPr>
          <p:cNvPicPr>
            <a:picLocks noChangeAspect="1"/>
          </p:cNvPicPr>
          <p:nvPr/>
        </p:nvPicPr>
        <p:blipFill>
          <a:blip r:embed="rId3"/>
          <a:stretch>
            <a:fillRect/>
          </a:stretch>
        </p:blipFill>
        <p:spPr>
          <a:xfrm>
            <a:off x="8707705" y="-5857"/>
            <a:ext cx="3539924" cy="3393089"/>
          </a:xfrm>
          <a:prstGeom prst="rect">
            <a:avLst/>
          </a:prstGeom>
        </p:spPr>
      </p:pic>
    </p:spTree>
    <p:extLst>
      <p:ext uri="{BB962C8B-B14F-4D97-AF65-F5344CB8AC3E}">
        <p14:creationId xmlns:p14="http://schemas.microsoft.com/office/powerpoint/2010/main" val="380346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E86FC5-2177-4CBA-AF3F-C8D15BF6860E}"/>
              </a:ext>
            </a:extLst>
          </p:cNvPr>
          <p:cNvSpPr>
            <a:spLocks noGrp="1"/>
          </p:cNvSpPr>
          <p:nvPr>
            <p:ph type="title"/>
          </p:nvPr>
        </p:nvSpPr>
        <p:spPr/>
        <p:txBody>
          <a:bodyPr/>
          <a:lstStyle/>
          <a:p>
            <a:r>
              <a:rPr lang="nb-NO" dirty="0"/>
              <a:t>Hvor er vi? </a:t>
            </a:r>
          </a:p>
        </p:txBody>
      </p:sp>
      <p:sp>
        <p:nvSpPr>
          <p:cNvPr id="3" name="Plassholder for innhold 2">
            <a:extLst>
              <a:ext uri="{FF2B5EF4-FFF2-40B4-BE49-F238E27FC236}">
                <a16:creationId xmlns:a16="http://schemas.microsoft.com/office/drawing/2014/main" id="{7B755CD1-CBED-4CD9-840A-91CC15DA82F6}"/>
              </a:ext>
            </a:extLst>
          </p:cNvPr>
          <p:cNvSpPr>
            <a:spLocks noGrp="1"/>
          </p:cNvSpPr>
          <p:nvPr>
            <p:ph idx="1"/>
          </p:nvPr>
        </p:nvSpPr>
        <p:spPr/>
        <p:txBody>
          <a:bodyPr/>
          <a:lstStyle/>
          <a:p>
            <a:r>
              <a:rPr lang="nb-NO" dirty="0"/>
              <a:t>Regner med at planen kan tidligst 1. gangs behandles i 2023 pga. bemannings- og ressurssituasjonen.</a:t>
            </a:r>
          </a:p>
          <a:p>
            <a:endParaRPr lang="nb-NO" dirty="0"/>
          </a:p>
          <a:p>
            <a:r>
              <a:rPr lang="nb-NO" dirty="0">
                <a:hlinkClick r:id="rId2"/>
              </a:rPr>
              <a:t>Fortettingsstrategi Kirkenes (arcgis.com)</a:t>
            </a:r>
            <a:endParaRPr lang="nb-NO" dirty="0"/>
          </a:p>
          <a:p>
            <a:endParaRPr lang="nb-NO" dirty="0"/>
          </a:p>
        </p:txBody>
      </p:sp>
    </p:spTree>
    <p:extLst>
      <p:ext uri="{BB962C8B-B14F-4D97-AF65-F5344CB8AC3E}">
        <p14:creationId xmlns:p14="http://schemas.microsoft.com/office/powerpoint/2010/main" val="1379354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A4A46D-BB7B-405F-A000-B9F1340E476F}"/>
              </a:ext>
            </a:extLst>
          </p:cNvPr>
          <p:cNvSpPr>
            <a:spLocks noGrp="1"/>
          </p:cNvSpPr>
          <p:nvPr>
            <p:ph type="title"/>
          </p:nvPr>
        </p:nvSpPr>
        <p:spPr>
          <a:xfrm>
            <a:off x="838200" y="365126"/>
            <a:ext cx="10515600" cy="942382"/>
          </a:xfrm>
        </p:spPr>
        <p:txBody>
          <a:bodyPr/>
          <a:lstStyle/>
          <a:p>
            <a:r>
              <a:rPr lang="nb-NO" b="1" dirty="0"/>
              <a:t>Sentrale føringer for planarbeidet</a:t>
            </a:r>
          </a:p>
        </p:txBody>
      </p:sp>
      <p:sp>
        <p:nvSpPr>
          <p:cNvPr id="3" name="Plassholder for innhold 2">
            <a:extLst>
              <a:ext uri="{FF2B5EF4-FFF2-40B4-BE49-F238E27FC236}">
                <a16:creationId xmlns:a16="http://schemas.microsoft.com/office/drawing/2014/main" id="{563AB56C-5AAF-4C24-B542-DB384F230E34}"/>
              </a:ext>
            </a:extLst>
          </p:cNvPr>
          <p:cNvSpPr>
            <a:spLocks noGrp="1"/>
          </p:cNvSpPr>
          <p:nvPr>
            <p:ph idx="1"/>
          </p:nvPr>
        </p:nvSpPr>
        <p:spPr>
          <a:xfrm>
            <a:off x="838200" y="1825625"/>
            <a:ext cx="5471984" cy="4351338"/>
          </a:xfrm>
        </p:spPr>
        <p:txBody>
          <a:bodyPr>
            <a:normAutofit/>
          </a:bodyPr>
          <a:lstStyle/>
          <a:p>
            <a:r>
              <a:rPr lang="nb-NO" sz="3200" dirty="0"/>
              <a:t>Kommuneplaner, statlige planretningslinjer (SPR) </a:t>
            </a:r>
          </a:p>
          <a:p>
            <a:r>
              <a:rPr lang="nb-NO" sz="3200" dirty="0"/>
              <a:t>Riksantikvarens NB!-register (bilde)</a:t>
            </a:r>
          </a:p>
          <a:p>
            <a:pPr lvl="1"/>
            <a:r>
              <a:rPr lang="nb-NO" sz="2800" dirty="0"/>
              <a:t>Register med byer som har kulturmiljøer av nasjonal interesse. </a:t>
            </a:r>
          </a:p>
          <a:p>
            <a:pPr lvl="1"/>
            <a:r>
              <a:rPr lang="nb-NO" sz="2800" dirty="0"/>
              <a:t>Kulturmiljøer der det må vises særlig hensyn </a:t>
            </a:r>
          </a:p>
        </p:txBody>
      </p:sp>
      <p:pic>
        <p:nvPicPr>
          <p:cNvPr id="4" name="Bilde 3">
            <a:extLst>
              <a:ext uri="{FF2B5EF4-FFF2-40B4-BE49-F238E27FC236}">
                <a16:creationId xmlns:a16="http://schemas.microsoft.com/office/drawing/2014/main" id="{D5CE6812-8189-4022-86A2-844BEC694DA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10557" y="1539660"/>
            <a:ext cx="5144855" cy="4953215"/>
          </a:xfrm>
          <a:prstGeom prst="rect">
            <a:avLst/>
          </a:prstGeom>
          <a:noFill/>
          <a:ln>
            <a:solidFill>
              <a:schemeClr val="tx1"/>
            </a:solidFill>
          </a:ln>
        </p:spPr>
      </p:pic>
    </p:spTree>
    <p:extLst>
      <p:ext uri="{BB962C8B-B14F-4D97-AF65-F5344CB8AC3E}">
        <p14:creationId xmlns:p14="http://schemas.microsoft.com/office/powerpoint/2010/main" val="327387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3DD54D3-FE48-4438-B761-EE3A678C5D52}"/>
              </a:ext>
            </a:extLst>
          </p:cNvPr>
          <p:cNvSpPr>
            <a:spLocks noGrp="1"/>
          </p:cNvSpPr>
          <p:nvPr>
            <p:ph idx="1"/>
          </p:nvPr>
        </p:nvSpPr>
        <p:spPr>
          <a:xfrm>
            <a:off x="419456" y="568363"/>
            <a:ext cx="3358904" cy="5712796"/>
          </a:xfrm>
        </p:spPr>
        <p:txBody>
          <a:bodyPr>
            <a:normAutofit fontScale="92500" lnSpcReduction="10000"/>
          </a:bodyPr>
          <a:lstStyle/>
          <a:p>
            <a:pPr marL="0" indent="0">
              <a:buNone/>
            </a:pPr>
            <a:r>
              <a:rPr lang="nb-NO" b="1" i="1" dirty="0"/>
              <a:t>Føringer terrengform og grøntstruktur</a:t>
            </a:r>
          </a:p>
          <a:p>
            <a:r>
              <a:rPr lang="nb-NO" sz="2600" i="1" dirty="0"/>
              <a:t>Bebyggelse bør gis en bevisst utforming i forhold til plassering i eksisterende terreng: flate, skråning, sjøfront.</a:t>
            </a:r>
            <a:endParaRPr lang="nb-NO" sz="2600" dirty="0"/>
          </a:p>
          <a:p>
            <a:r>
              <a:rPr lang="nb-NO" sz="2600" i="1" dirty="0"/>
              <a:t>Beholde og videreutvikle parker og plasser. </a:t>
            </a:r>
            <a:endParaRPr lang="nb-NO" sz="2600" dirty="0"/>
          </a:p>
          <a:p>
            <a:r>
              <a:rPr lang="nb-NO" sz="2600" i="1" dirty="0"/>
              <a:t>Definere om Paviljongparken, mellom Pasvikvegen/ Kongensgate, skal ha identitet og funksjon som by- eller boligpark</a:t>
            </a:r>
            <a:endParaRPr lang="nb-NO" sz="2600" dirty="0"/>
          </a:p>
          <a:p>
            <a:endParaRPr lang="nb-NO" dirty="0"/>
          </a:p>
        </p:txBody>
      </p:sp>
      <p:sp>
        <p:nvSpPr>
          <p:cNvPr id="4" name="AutoShape 2" descr="blob:https://storymaps.arcgis.com/02415dc6-1d44-4fdd-a682-44d1db3f6626">
            <a:extLst>
              <a:ext uri="{FF2B5EF4-FFF2-40B4-BE49-F238E27FC236}">
                <a16:creationId xmlns:a16="http://schemas.microsoft.com/office/drawing/2014/main" id="{316FB83D-F2DF-478A-A161-15B063556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5" name="Bilde 4">
            <a:extLst>
              <a:ext uri="{FF2B5EF4-FFF2-40B4-BE49-F238E27FC236}">
                <a16:creationId xmlns:a16="http://schemas.microsoft.com/office/drawing/2014/main" id="{5CA66F69-4435-4666-A72B-E7A8C193DA42}"/>
              </a:ext>
            </a:extLst>
          </p:cNvPr>
          <p:cNvPicPr>
            <a:picLocks noChangeAspect="1"/>
          </p:cNvPicPr>
          <p:nvPr/>
        </p:nvPicPr>
        <p:blipFill>
          <a:blip r:embed="rId2"/>
          <a:stretch>
            <a:fillRect/>
          </a:stretch>
        </p:blipFill>
        <p:spPr>
          <a:xfrm>
            <a:off x="3778360" y="540722"/>
            <a:ext cx="8177206" cy="5603014"/>
          </a:xfrm>
          <a:prstGeom prst="rect">
            <a:avLst/>
          </a:prstGeom>
        </p:spPr>
      </p:pic>
    </p:spTree>
    <p:extLst>
      <p:ext uri="{BB962C8B-B14F-4D97-AF65-F5344CB8AC3E}">
        <p14:creationId xmlns:p14="http://schemas.microsoft.com/office/powerpoint/2010/main" val="243874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storymaps.arcgis.com/02415dc6-1d44-4fdd-a682-44d1db3f6626">
            <a:extLst>
              <a:ext uri="{FF2B5EF4-FFF2-40B4-BE49-F238E27FC236}">
                <a16:creationId xmlns:a16="http://schemas.microsoft.com/office/drawing/2014/main" id="{316FB83D-F2DF-478A-A161-15B063556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a:extLst>
              <a:ext uri="{FF2B5EF4-FFF2-40B4-BE49-F238E27FC236}">
                <a16:creationId xmlns:a16="http://schemas.microsoft.com/office/drawing/2014/main" id="{23DD54D3-FE48-4438-B761-EE3A678C5D52}"/>
              </a:ext>
            </a:extLst>
          </p:cNvPr>
          <p:cNvSpPr>
            <a:spLocks noGrp="1"/>
          </p:cNvSpPr>
          <p:nvPr>
            <p:ph idx="1"/>
          </p:nvPr>
        </p:nvSpPr>
        <p:spPr>
          <a:xfrm>
            <a:off x="402364" y="461472"/>
            <a:ext cx="3588522" cy="5870961"/>
          </a:xfrm>
        </p:spPr>
        <p:txBody>
          <a:bodyPr>
            <a:normAutofit fontScale="92500"/>
          </a:bodyPr>
          <a:lstStyle/>
          <a:p>
            <a:pPr marL="0" indent="0">
              <a:buNone/>
            </a:pPr>
            <a:r>
              <a:rPr lang="nb-NO" b="1" i="1" dirty="0"/>
              <a:t>Føringer vind, sol og klima</a:t>
            </a:r>
          </a:p>
          <a:p>
            <a:r>
              <a:rPr lang="nb-NO" sz="2600" dirty="0"/>
              <a:t>Fokus på å videreutvikle uterommene som har best klimatiske forhold, og skape solrike og vindstille soner. </a:t>
            </a:r>
          </a:p>
          <a:p>
            <a:r>
              <a:rPr lang="nb-NO" sz="2600" dirty="0"/>
              <a:t>Torget og gågata utpeker seg som de to viktigste byrommene for lunt opphold i sola sommerstid. </a:t>
            </a:r>
          </a:p>
          <a:p>
            <a:r>
              <a:rPr lang="nb-NO" sz="2600" dirty="0"/>
              <a:t>Kirkeparken vil være noe utsatt for vind, men her kan det skapes lokale </a:t>
            </a:r>
            <a:r>
              <a:rPr lang="nb-NO" sz="2600" dirty="0" err="1"/>
              <a:t>lesoner</a:t>
            </a:r>
            <a:r>
              <a:rPr lang="nb-NO" sz="2600" dirty="0"/>
              <a:t>.</a:t>
            </a:r>
          </a:p>
        </p:txBody>
      </p:sp>
      <p:pic>
        <p:nvPicPr>
          <p:cNvPr id="6" name="Bilde 5">
            <a:extLst>
              <a:ext uri="{FF2B5EF4-FFF2-40B4-BE49-F238E27FC236}">
                <a16:creationId xmlns:a16="http://schemas.microsoft.com/office/drawing/2014/main" id="{5F875ABB-3588-41B2-960B-15CFC0D2D437}"/>
              </a:ext>
            </a:extLst>
          </p:cNvPr>
          <p:cNvPicPr>
            <a:picLocks noChangeAspect="1"/>
          </p:cNvPicPr>
          <p:nvPr/>
        </p:nvPicPr>
        <p:blipFill>
          <a:blip r:embed="rId2"/>
          <a:stretch>
            <a:fillRect/>
          </a:stretch>
        </p:blipFill>
        <p:spPr>
          <a:xfrm>
            <a:off x="3858819" y="0"/>
            <a:ext cx="8251604" cy="6858000"/>
          </a:xfrm>
          <a:prstGeom prst="rect">
            <a:avLst/>
          </a:prstGeom>
        </p:spPr>
      </p:pic>
    </p:spTree>
    <p:extLst>
      <p:ext uri="{BB962C8B-B14F-4D97-AF65-F5344CB8AC3E}">
        <p14:creationId xmlns:p14="http://schemas.microsoft.com/office/powerpoint/2010/main" val="342329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storymaps.arcgis.com/02415dc6-1d44-4fdd-a682-44d1db3f6626">
            <a:extLst>
              <a:ext uri="{FF2B5EF4-FFF2-40B4-BE49-F238E27FC236}">
                <a16:creationId xmlns:a16="http://schemas.microsoft.com/office/drawing/2014/main" id="{316FB83D-F2DF-478A-A161-15B063556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 name="Bilde 1">
            <a:extLst>
              <a:ext uri="{FF2B5EF4-FFF2-40B4-BE49-F238E27FC236}">
                <a16:creationId xmlns:a16="http://schemas.microsoft.com/office/drawing/2014/main" id="{5540BB6C-20D6-4991-8186-EB5AD81782E3}"/>
              </a:ext>
            </a:extLst>
          </p:cNvPr>
          <p:cNvPicPr>
            <a:picLocks noChangeAspect="1"/>
          </p:cNvPicPr>
          <p:nvPr/>
        </p:nvPicPr>
        <p:blipFill>
          <a:blip r:embed="rId2"/>
          <a:stretch>
            <a:fillRect/>
          </a:stretch>
        </p:blipFill>
        <p:spPr>
          <a:xfrm>
            <a:off x="3419313" y="371742"/>
            <a:ext cx="8395676" cy="6114516"/>
          </a:xfrm>
          <a:prstGeom prst="rect">
            <a:avLst/>
          </a:prstGeom>
        </p:spPr>
      </p:pic>
      <p:sp>
        <p:nvSpPr>
          <p:cNvPr id="3" name="Plassholder for innhold 2">
            <a:extLst>
              <a:ext uri="{FF2B5EF4-FFF2-40B4-BE49-F238E27FC236}">
                <a16:creationId xmlns:a16="http://schemas.microsoft.com/office/drawing/2014/main" id="{23DD54D3-FE48-4438-B761-EE3A678C5D52}"/>
              </a:ext>
            </a:extLst>
          </p:cNvPr>
          <p:cNvSpPr>
            <a:spLocks noGrp="1"/>
          </p:cNvSpPr>
          <p:nvPr>
            <p:ph idx="1"/>
          </p:nvPr>
        </p:nvSpPr>
        <p:spPr>
          <a:xfrm>
            <a:off x="193385" y="371742"/>
            <a:ext cx="3336028" cy="6046150"/>
          </a:xfrm>
        </p:spPr>
        <p:txBody>
          <a:bodyPr>
            <a:normAutofit/>
          </a:bodyPr>
          <a:lstStyle/>
          <a:p>
            <a:pPr marL="0" indent="0">
              <a:buNone/>
            </a:pPr>
            <a:r>
              <a:rPr lang="nb-NO" b="1" i="1" dirty="0"/>
              <a:t>Føringer trafikk og parkering</a:t>
            </a:r>
          </a:p>
          <a:p>
            <a:r>
              <a:rPr lang="nb-NO" sz="2400" dirty="0"/>
              <a:t>Styrke plasser, gågate og viktige forbindelser for myke trafikanter. </a:t>
            </a:r>
          </a:p>
          <a:p>
            <a:r>
              <a:rPr lang="nb-NO" sz="2400" dirty="0"/>
              <a:t>Vurdere gevinst og konsekvens av å be - bygge tomter som i dag brukes til parkering.</a:t>
            </a:r>
          </a:p>
        </p:txBody>
      </p:sp>
    </p:spTree>
    <p:extLst>
      <p:ext uri="{BB962C8B-B14F-4D97-AF65-F5344CB8AC3E}">
        <p14:creationId xmlns:p14="http://schemas.microsoft.com/office/powerpoint/2010/main" val="241040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storymaps.arcgis.com/02415dc6-1d44-4fdd-a682-44d1db3f6626">
            <a:extLst>
              <a:ext uri="{FF2B5EF4-FFF2-40B4-BE49-F238E27FC236}">
                <a16:creationId xmlns:a16="http://schemas.microsoft.com/office/drawing/2014/main" id="{316FB83D-F2DF-478A-A161-15B063556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5" name="Bilde 4">
            <a:extLst>
              <a:ext uri="{FF2B5EF4-FFF2-40B4-BE49-F238E27FC236}">
                <a16:creationId xmlns:a16="http://schemas.microsoft.com/office/drawing/2014/main" id="{337B7206-F8A0-461F-A15E-686DCF689520}"/>
              </a:ext>
            </a:extLst>
          </p:cNvPr>
          <p:cNvPicPr>
            <a:picLocks noChangeAspect="1"/>
          </p:cNvPicPr>
          <p:nvPr/>
        </p:nvPicPr>
        <p:blipFill>
          <a:blip r:embed="rId2"/>
          <a:stretch>
            <a:fillRect/>
          </a:stretch>
        </p:blipFill>
        <p:spPr>
          <a:xfrm>
            <a:off x="3659016" y="474347"/>
            <a:ext cx="8272526" cy="5922236"/>
          </a:xfrm>
          <a:prstGeom prst="rect">
            <a:avLst/>
          </a:prstGeom>
        </p:spPr>
      </p:pic>
      <p:sp>
        <p:nvSpPr>
          <p:cNvPr id="3" name="Plassholder for innhold 2">
            <a:extLst>
              <a:ext uri="{FF2B5EF4-FFF2-40B4-BE49-F238E27FC236}">
                <a16:creationId xmlns:a16="http://schemas.microsoft.com/office/drawing/2014/main" id="{23DD54D3-FE48-4438-B761-EE3A678C5D52}"/>
              </a:ext>
            </a:extLst>
          </p:cNvPr>
          <p:cNvSpPr>
            <a:spLocks noGrp="1"/>
          </p:cNvSpPr>
          <p:nvPr>
            <p:ph idx="1"/>
          </p:nvPr>
        </p:nvSpPr>
        <p:spPr>
          <a:xfrm>
            <a:off x="492488" y="534223"/>
            <a:ext cx="3238144" cy="5802484"/>
          </a:xfrm>
        </p:spPr>
        <p:txBody>
          <a:bodyPr>
            <a:normAutofit/>
          </a:bodyPr>
          <a:lstStyle/>
          <a:p>
            <a:pPr marL="0" indent="0">
              <a:buNone/>
            </a:pPr>
            <a:r>
              <a:rPr lang="nb-NO" b="1" i="1" dirty="0"/>
              <a:t>Føringer bebyggelsesstruktur</a:t>
            </a:r>
          </a:p>
          <a:p>
            <a:r>
              <a:rPr lang="nb-NO" sz="2400" dirty="0"/>
              <a:t>Kirka og Sydvaranger gruves administrasjons-bygg bør bestå som frittstående monumenter. </a:t>
            </a:r>
          </a:p>
          <a:p>
            <a:r>
              <a:rPr lang="nb-NO" sz="2400" dirty="0"/>
              <a:t>Ny bebyggelse bør bygge opp under kvartalsstruktur og plasser.</a:t>
            </a:r>
          </a:p>
        </p:txBody>
      </p:sp>
    </p:spTree>
    <p:extLst>
      <p:ext uri="{BB962C8B-B14F-4D97-AF65-F5344CB8AC3E}">
        <p14:creationId xmlns:p14="http://schemas.microsoft.com/office/powerpoint/2010/main" val="1630606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storymaps.arcgis.com/02415dc6-1d44-4fdd-a682-44d1db3f6626">
            <a:extLst>
              <a:ext uri="{FF2B5EF4-FFF2-40B4-BE49-F238E27FC236}">
                <a16:creationId xmlns:a16="http://schemas.microsoft.com/office/drawing/2014/main" id="{316FB83D-F2DF-478A-A161-15B063556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 name="Bilde 1">
            <a:extLst>
              <a:ext uri="{FF2B5EF4-FFF2-40B4-BE49-F238E27FC236}">
                <a16:creationId xmlns:a16="http://schemas.microsoft.com/office/drawing/2014/main" id="{5AF5468F-7B53-4435-9225-084A725724D3}"/>
              </a:ext>
            </a:extLst>
          </p:cNvPr>
          <p:cNvPicPr>
            <a:picLocks noChangeAspect="1"/>
          </p:cNvPicPr>
          <p:nvPr/>
        </p:nvPicPr>
        <p:blipFill>
          <a:blip r:embed="rId2"/>
          <a:stretch>
            <a:fillRect/>
          </a:stretch>
        </p:blipFill>
        <p:spPr>
          <a:xfrm>
            <a:off x="3475005" y="210685"/>
            <a:ext cx="8848316" cy="5960692"/>
          </a:xfrm>
          <a:prstGeom prst="rect">
            <a:avLst/>
          </a:prstGeom>
        </p:spPr>
      </p:pic>
      <p:sp>
        <p:nvSpPr>
          <p:cNvPr id="3" name="Plassholder for innhold 2">
            <a:extLst>
              <a:ext uri="{FF2B5EF4-FFF2-40B4-BE49-F238E27FC236}">
                <a16:creationId xmlns:a16="http://schemas.microsoft.com/office/drawing/2014/main" id="{23DD54D3-FE48-4438-B761-EE3A678C5D52}"/>
              </a:ext>
            </a:extLst>
          </p:cNvPr>
          <p:cNvSpPr>
            <a:spLocks noGrp="1"/>
          </p:cNvSpPr>
          <p:nvPr>
            <p:ph idx="1"/>
          </p:nvPr>
        </p:nvSpPr>
        <p:spPr>
          <a:xfrm>
            <a:off x="526672" y="367469"/>
            <a:ext cx="3238144" cy="5803908"/>
          </a:xfrm>
        </p:spPr>
        <p:txBody>
          <a:bodyPr>
            <a:normAutofit fontScale="85000" lnSpcReduction="10000"/>
          </a:bodyPr>
          <a:lstStyle/>
          <a:p>
            <a:pPr marL="0" indent="0">
              <a:buNone/>
            </a:pPr>
            <a:r>
              <a:rPr lang="nb-NO" b="1" i="1" dirty="0"/>
              <a:t>Føringer boliger</a:t>
            </a:r>
          </a:p>
          <a:p>
            <a:r>
              <a:rPr lang="nb-NO" dirty="0"/>
              <a:t>Det bør legges til rette for leilighetsbygg i sentrum. Dette for å øke aktivitet og attraktivitet i bykjernen, og for å komplettere boligmarkedet med mindre boenheter med universell tilgjengelighet og -utforming.</a:t>
            </a:r>
          </a:p>
          <a:p>
            <a:r>
              <a:rPr lang="nb-NO" dirty="0"/>
              <a:t>Det bør legges til rette for nye </a:t>
            </a:r>
            <a:r>
              <a:rPr lang="nb-NO" dirty="0" err="1"/>
              <a:t>boligpros</a:t>
            </a:r>
            <a:r>
              <a:rPr lang="nb-NO" dirty="0"/>
              <a:t> - jekter med universell tilgjengelighet og -utforming i sentrum</a:t>
            </a:r>
          </a:p>
        </p:txBody>
      </p:sp>
    </p:spTree>
    <p:extLst>
      <p:ext uri="{BB962C8B-B14F-4D97-AF65-F5344CB8AC3E}">
        <p14:creationId xmlns:p14="http://schemas.microsoft.com/office/powerpoint/2010/main" val="106343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storymaps.arcgis.com/02415dc6-1d44-4fdd-a682-44d1db3f6626">
            <a:extLst>
              <a:ext uri="{FF2B5EF4-FFF2-40B4-BE49-F238E27FC236}">
                <a16:creationId xmlns:a16="http://schemas.microsoft.com/office/drawing/2014/main" id="{316FB83D-F2DF-478A-A161-15B063556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5" name="Bilde 4">
            <a:extLst>
              <a:ext uri="{FF2B5EF4-FFF2-40B4-BE49-F238E27FC236}">
                <a16:creationId xmlns:a16="http://schemas.microsoft.com/office/drawing/2014/main" id="{DD63F0AB-9F39-4085-9390-A16C2EA2DD21}"/>
              </a:ext>
            </a:extLst>
          </p:cNvPr>
          <p:cNvPicPr>
            <a:picLocks noChangeAspect="1"/>
          </p:cNvPicPr>
          <p:nvPr/>
        </p:nvPicPr>
        <p:blipFill>
          <a:blip r:embed="rId2"/>
          <a:stretch>
            <a:fillRect/>
          </a:stretch>
        </p:blipFill>
        <p:spPr>
          <a:xfrm>
            <a:off x="3204672" y="405925"/>
            <a:ext cx="8680683" cy="6046150"/>
          </a:xfrm>
          <a:prstGeom prst="rect">
            <a:avLst/>
          </a:prstGeom>
        </p:spPr>
      </p:pic>
      <p:sp>
        <p:nvSpPr>
          <p:cNvPr id="3" name="Plassholder for innhold 2">
            <a:extLst>
              <a:ext uri="{FF2B5EF4-FFF2-40B4-BE49-F238E27FC236}">
                <a16:creationId xmlns:a16="http://schemas.microsoft.com/office/drawing/2014/main" id="{23DD54D3-FE48-4438-B761-EE3A678C5D52}"/>
              </a:ext>
            </a:extLst>
          </p:cNvPr>
          <p:cNvSpPr>
            <a:spLocks noGrp="1"/>
          </p:cNvSpPr>
          <p:nvPr>
            <p:ph idx="1"/>
          </p:nvPr>
        </p:nvSpPr>
        <p:spPr>
          <a:xfrm>
            <a:off x="526672" y="686622"/>
            <a:ext cx="2678001" cy="5543261"/>
          </a:xfrm>
        </p:spPr>
        <p:txBody>
          <a:bodyPr>
            <a:normAutofit/>
          </a:bodyPr>
          <a:lstStyle/>
          <a:p>
            <a:pPr marL="0" indent="0">
              <a:buNone/>
            </a:pPr>
            <a:r>
              <a:rPr lang="nb-NO" b="1" i="1" dirty="0"/>
              <a:t>Føringer arbeidsplasser</a:t>
            </a:r>
          </a:p>
          <a:p>
            <a:r>
              <a:rPr lang="nb-NO" sz="2400" dirty="0"/>
              <a:t>Det bør legges til rette for enda flere arbeidsplasser i sentrum </a:t>
            </a:r>
          </a:p>
          <a:p>
            <a:r>
              <a:rPr lang="nb-NO" sz="2400" dirty="0"/>
              <a:t>Det bør legges til rette for boliger i sentrum, slik at folk kan bo nært arbeidsplassen sin.</a:t>
            </a:r>
          </a:p>
        </p:txBody>
      </p:sp>
    </p:spTree>
    <p:extLst>
      <p:ext uri="{BB962C8B-B14F-4D97-AF65-F5344CB8AC3E}">
        <p14:creationId xmlns:p14="http://schemas.microsoft.com/office/powerpoint/2010/main" val="65568851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610</Words>
  <Application>Microsoft Office PowerPoint</Application>
  <PresentationFormat>Widescreen</PresentationFormat>
  <Paragraphs>65</Paragraphs>
  <Slides>29</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29</vt:i4>
      </vt:variant>
    </vt:vector>
  </HeadingPairs>
  <TitlesOfParts>
    <vt:vector size="33" baseType="lpstr">
      <vt:lpstr>Arial</vt:lpstr>
      <vt:lpstr>Calibri</vt:lpstr>
      <vt:lpstr>Calibri Light</vt:lpstr>
      <vt:lpstr>Office-tema</vt:lpstr>
      <vt:lpstr>PowerPoint-presentasjon</vt:lpstr>
      <vt:lpstr>Hva er byplan Kirkenes?</vt:lpstr>
      <vt:lpstr>Sentrale føringer for planarbeidet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Tidligere innspill Kirkenesdagene 2016 og i 2019 Barnetråkk Studentoppgaver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Status på planarbeidet</vt:lpstr>
      <vt:lpstr>Hvor er vi?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Byplan og reguleringsplan for E6 Kirkenes</dc:title>
  <dc:creator>Bente Jorid Evjen</dc:creator>
  <cp:lastModifiedBy>Frans Ove Eriksen</cp:lastModifiedBy>
  <cp:revision>29</cp:revision>
  <dcterms:created xsi:type="dcterms:W3CDTF">2021-03-22T11:50:02Z</dcterms:created>
  <dcterms:modified xsi:type="dcterms:W3CDTF">2022-09-08T06:37:16Z</dcterms:modified>
</cp:coreProperties>
</file>